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EE65-472C-451B-97F5-79ED5EC16300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B0751-9DE2-4A58-9487-A7F5E5D9D9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B0751-9DE2-4A58-9487-A7F5E5D9D93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61BB29B3-82D8-4441-9D04-A48BD1537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326854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87581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857431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73835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30524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12403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72421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77616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254652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73562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7E366F2-241B-4C9E-ADDD-6BECA0B7D653}" type="datetimeFigureOut">
              <a:rPr lang="en-MY" smtClean="0"/>
              <a:pPr/>
              <a:t>5/13/2015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78EBA78-2685-4863-971C-CDD364A3877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pnm.my/sirihpinang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28728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284984"/>
            <a:ext cx="8244408" cy="2088231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 Black" pitchFamily="34" charset="0"/>
              </a:rPr>
              <a:t>MODUL </a:t>
            </a:r>
            <a:r>
              <a:rPr lang="en-US" sz="4400" b="1" i="1" dirty="0" smtClean="0">
                <a:latin typeface="Arial Black" pitchFamily="34" charset="0"/>
              </a:rPr>
              <a:t>LOGON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>
                <a:latin typeface="Arial Black" pitchFamily="34" charset="0"/>
              </a:rPr>
              <a:t>DAN </a:t>
            </a:r>
            <a:r>
              <a:rPr lang="en-US" sz="4400" b="1" dirty="0" smtClean="0">
                <a:latin typeface="Arial Black" pitchFamily="34" charset="0"/>
              </a:rPr>
              <a:t/>
            </a:r>
            <a:br>
              <a:rPr lang="en-US" sz="4400" b="1" dirty="0" smtClean="0">
                <a:latin typeface="Arial Black" pitchFamily="34" charset="0"/>
              </a:rPr>
            </a:br>
            <a:r>
              <a:rPr lang="en-US" sz="4400" b="1" i="1" dirty="0" smtClean="0">
                <a:latin typeface="Arial Black" pitchFamily="34" charset="0"/>
              </a:rPr>
              <a:t>SETUP </a:t>
            </a:r>
            <a:r>
              <a:rPr lang="en-US" sz="4400" b="1" i="1" dirty="0">
                <a:latin typeface="Arial Black" pitchFamily="34" charset="0"/>
              </a:rPr>
              <a:t>CONNEXION</a:t>
            </a:r>
            <a:r>
              <a:rPr lang="en-MY" sz="4000" dirty="0">
                <a:latin typeface="Arial Black" pitchFamily="34" charset="0"/>
              </a:rPr>
              <a:t/>
            </a:r>
            <a:br>
              <a:rPr lang="en-MY" sz="4000" dirty="0">
                <a:latin typeface="Arial Black" pitchFamily="34" charset="0"/>
              </a:rPr>
            </a:br>
            <a:endParaRPr lang="en-MY" sz="4000" dirty="0">
              <a:latin typeface="Arial Black" pitchFamily="34" charset="0"/>
            </a:endParaRPr>
          </a:p>
        </p:txBody>
      </p:sp>
      <p:sp>
        <p:nvSpPr>
          <p:cNvPr id="24578" name="AutoShape 2" descr="data:image/jpeg;base64,/9j/4AAQSkZJRgABAQAAAQABAAD/2wCEAAkGBhQQEBUUEhMQFRQWFRYXFxcXGREbFRcYFxcVGhgbGRgXHyYeGB8jHhcXHy8gJCcpLCwsGiAxNTAqNSgsLCkBCQoKDgwOGg8PGi0lHCQsKSwsKSksLSkpKS0pNCksMCwvLDQqLCwvLCksLSkpMiotKiwsLy8tKSksLywsLCksLP/AABEIAOIA3wMBIgACEQEDEQH/xAAcAAEAAgMBAQEAAAAAAAAAAAAABgcBBQgEAgP/xABHEAABAwICBAoHBgUCBQUAAAABAAIDBBEFBhIhMVQHExdBUZGSk9HSFBUWImFxgSMyQlOCsVJylKGi0+EkM3OjwSVDYrKz/8QAGgEBAAMBAQEAAAAAAAAAAAAAAAECAwQFBv/EADURAAIBAgMFBQcDBQEAAAAAAAABAgMRBBIhFEFSYZETMVFxoQUVIlOBseEywdEjM0Ji8EP/2gAMAwEAAhEDEQA/ALtREWBcIiIAiIgCIiAIiIAiIgCrzhUz+7Dn00cRu8yNlkHTCw2Lf1m4/SVYMkgaCSQAASSdgA2krlXOuYjX100+vRc60YPNG3Uz+2s/Eld+BoKrO8u5ExV2dT0lU2WNkjCHMe1rmkc7XAEHqIX6qtOA3M3H0bqZ59+nPu/GJ5JHz0XaQ+RarLXLWpunNwe4juCIiyAREQBERAEREAREQBERAEREAREQBERAEREAREQBEWboQV/wz5l9Fw8xNNpKkmMdIjFjIeohv61zsphwp5m9OxGQtN4ovso+ghpOk79TtI/LRUPX0+Co9lSV+96m0VZEk4Psy+r8QimJtGToS/8ATfYOP6TZ36V1IDdccLpDgizN6ZhzGuN5ae0T+kgD7N31bq+bSuP2nR7qi8mVmt5N0RF4hQIiIAiIgCIiAIiIAiIgCIiAIi8WK45BSNDqiWOJrjogvIAJtewv8FKTeiB7UUf5Q8O32l7bU5Q8O32l7bVfsp8L6AkCKP8AKHh2+0vbanKHh2+0vbanZT4X0BIEUf5Q8O32l7bU5Q8O32l7bU7KfC+gJAorwmZn9Aw6V7TaWT7KLp03g6x/K0Od9B0r08oeHb7S9tq0WZq7BcR0PSayBwj0tENnLQNK1zZp1nUFpSptTTnF28gc7LCvvC+D7AqpxbTubK4C5DKiQkC9r2vsvYfVbPkXwz8mXvZvFe0/aNNaNM0znOKnHBDmb0PEWNcbRVFondAcT9m76O1fJxVl4lwWYNTR8ZODEy4Gk+eUC52C5O1aoZZy2NlRF/UyeKrPF06sHHK7PkQ5XLbWFHY+EDDgLenUveNv9V9coeHb7S9tq8Psp+D6GZIEUf5Q8O32l7bU5Q8O32l7bU7KfC+hJIEUf5Q8O32l7bU5Q8O32l7bU7KfC+gJAij/ACh4dvtL22rMef8AD3ENbW0pJIAAe25J1AJ2U/B9Ab9FlYWYCIiAIiIAq74a8Dnq6WBtPFJK5sxcQwXIGg4XP1srEWvxnH6eja11TKyJrjotLr2JsTbqC1ozcJqUVdg5r5OsR3Kp7P8AunJ1iO5VPZ/3V/cpeG77T9bvBOUvDd9p+t3gvV23EcHoy2ZlA8nWI7lU9n/dOTrEdyqez/ur+5S8N32n63eCcpeG77T9bvBNtxHB6MZmUDydYjuVT2f905OsR3Kp7P8Aur+5S8N32n63eCcpeG77T9bvBNtxHB6MZmc74lk6tpozJPTTxxggFzhYAk2H91prrovMeY8GxCNsdTVxOY12mAJJW+8AQCdG19RPWo96ky1+dH31T4rop42Vvjg78kSp+JUmB43LRzsnhdovYbjoI52uHOCNRC6Yy1nKCto/SmuDGtB40OI+yc0XcHHoA1g84sVDsJyXgFXJxdO5sj7F2i2ee9htNide1SGHgqoGRvjZHM1kgaJGiaoDXhpu3SGlrsda48XWpVbXTT8t3UiTTKW4Rs9uxOo90kU8dxE3Zfpe4fxO6OYWHTeI3XQWLcGeC0kfGVDeKZcDSdNOBc7B97WdR6itN6jy1+dH31T4rrpYunGKUIyt5EqSSsU3S0r5XhkbXve42a1oJcT0ADWVtvYfENxre5m8FadJhuXIpGyMnja9jmuaRNUXDmkEHb0hTLlLw3fIP8vBRUxs/wDCD+qGc569h8Q3Gt7mbwT2HxDca3uZvBdC8pmG75B/l4JymYbvkH+Xgs9ur/L+4zM569h8Q3Gt7mbwT2HxDca3uZvBdC8pmG75B/l4JymYbvkH+Xgm3V/l/cZmc9ew+IbjW9zN4L1YVkuvbPETRVgAljJJhlsAHi5OpX3ymYbvkH+Xgss4ScNJAFZBckAfe2n6KHja7X9v7jMyTlYRF4hmEREJCIiAKv8Ahky5UV1LCymidI5sxc4AsFhoOF/eI5yrAXkxTGIKVodUSxRNJsDI5rQTYmwJ57ArWjOUJqUVqDm/kpxTc5O3B505KcU3OTtwedX97d4fv1H3sXint3h+/UfexeK9Pb8RwejLZmUDyU4pucnbg86clOKbnJ24POr+9u8P36j72LxT27w/fqPvYvFNvxHB6MZmUDyU4pucnbg86/Cv4OMQp4nyy0zmRsaXOcXw2AHydddC+3eH79R97F4rX45mHCqyEwz1lI6NxBc0Tht9Egi5Y4G1wDb4KY4+vdXhp5P+RmZzKivT2Zy3+bS/1Un+onszlv8ANpf6qT/UXZt0eGXT8ls5SeG4jJTyslicWyMcHNcOYj9xzEc4JC6Vyhn2GuojUOcyMxD7dpOqMgXJ/lIBIPzG0FaPDOD7AqouFOIpS0AuEdRM4gHYSA9bSPglw5rXNbDIGvADwJqkBwBDgHDT1gEA6+cLhxVejWtdNNcvyVbTKW4Rc8uxOpuNJtPHcRMPRzvcP4nf2Fh0kxNdFVvBVhEEbpJYhGxv3nPnnDRc2FyX9JAWp9mct/m0v9VJ/qLppYylGKjCMrLl+SykkUWvbg2CzVkvFU7DJIQSGgsBIG22kQCrn9mct/m0v9VJ/qL1YXhuAUszJoaimZIw3a70p5sbEbC+xFiRY9KvLHKzyxlfy/IzlW8lOKbnJ24POnJTim5yduDzq/hnrD9+ou+h8yz7dYfv1F30PiuP3hX4fRlczKA5KcU3OTtwedOSnFNzk7cHnV/+3WH79Rd9D4p7dYfv1F30PinvCvw+jGZlAclOKbnJ24POv2ouCzE2yMJpJAA9pPvQ7AQT+NXz7dYfv1F30PistzvQEgCtoiTqAE0NyetQ8fXa/T6MZmbtEReSUCIiEhERAFXnDZg09VRwtp4pJXCfSIYCSBxbxc25rkKw15cSxeGmaHTyxRNJ0Q6RzWgusTYF3PYHqWtGbhNSSu0DmLk/xHcqvsOTk/xHcqvsOXRnt3h+/UXfReKe3eH79Rd9F4r1NvrcH3LZ2c58n+I7lV9hycn+I7lV9hy6M9u8P36i76LxT27w/fqLvovFNvrcH3GdnOMuQ8Qa0udR1Qa0EkljgAALkk8y0N107jeasMqYHwyV1MGSN0XaEzA7R5xcE2vs+RKhXsll3e2f1K6KWObXxxf0RKl4lL3S6uj2Sy7vbP6lPZLLu9s/qVrtseGXQnOVVlzMMtBUsnhNnNOsG+i9p+813wPgdoC6dy3mSKvpm1ER90j3gSLscPvNd0EftY7CoJhfBvglU4tp5jK5ouQye5Ava5A5rqRUHBhSQRTRROqmRztDZGiV1nAH5atVwbbQSNi8/F1aVXxUvLcVk7lUcK/CF6fNxEDv+GiOojZK8atP+UbG/U84tX910DW8D2FQxuklMrGNF3OdMQ0D4kj4rTeyWXd7Z/Urqo4qlCGWEXbyJUkil7pdXR7JZd3tn9Snsll3e2f1K222PDLoTnKgoMNlqHFsMUsrgLkRte4gbLkNBNtY1r3eyFbudb3M/lVxZfosDoJxPT1sbXgObrqAWkOFiCOfmPzAUyGfMP36i76LxXPUx80/gg7c0yM5zX7IVu51vcz+VPZCt3Ot7mfyrpX28w/fqLvovFPbzD9+ou+i8Vn7wq8H3IzvwOavZCt3Ot7mfyr96HKVaJYyaOsAD2kniZrAaQ/+K6O9vMP36i76LxQZ5oCQBXUZJ1AcbFr/ALo8fVa/R9xnZu0RF4pUIiIAiIgCr/hpwWeqoomU8UkrxUBxDBchvFyi/wArkdasBeHF8bgpGB9RKyJhcGhztmkQSB1A9S1ozcJqUVdg5o5PMS3Kq7BTk8xLcqrsFdAcpOG77T9Z8E5ScN32n6z4L1dtr/L9GXzM5/5PMS3Kq7BTk8xLcqrsldAcpOG77T9Z8F+VXwhYZIxzDWwAOaWkhzg6zgQbEC4Ovaixtfg9GRmZzG8EEg7QsXVz+z+Wvz2d/Mns/lreGd/MuvbI8EuhbMUxdLq5/Z/LW8M7+ZPZ/LW8M7+ZTtkeCXQZyqMCxyWiqGTwus9huOhw52uHOCNRC6cypmmLEaVs8RtzPaSLxvA95p/cHnBBUJwjIWA1jiynfxrmjSLWzy3Ava9idlyOtSSg4MKKBkscQqGMmboSNE0tnNvex1/MX6CRsJXn4utSq7mpeRWTuVPwr8Ifp8vEQO/4aM7R/wC68fi/lGvR6+cWr266CxLgpwemjMs7XxxttdzppQBc2HPzkrSez+Wt4Z38y6qOKpQhlhF28iVJIpi6XVz+z+Wt4Z38yez+Wt4Z38y22yPBLoTnKYuvbhuC1FTpcRDPLo20uLY9+je9r6INr2PUra9n8tbwzv5lt8tVeBYdI6Smqo2uc3RdeWVwIuDsOq4I2/E9KpPG6fDB38hmKb9iq/cq3uZ/KnsVX7lW9zP5V0PymYbvkHW7wWOUzDd8g63eC59ur/L+5GdnPPsVX7lW9zP5V+9DkyvEsZNFWgB7STxM1gNIf/FX/wApmG75B1u8F9R8JGHOIArICSQALu1k6hzKHja1v7f3GZklREXilAiIgCIiAKC8MWAz1lCyOmidK8VDHEN0QQ0MlBOsjnI61OlrsbzFT0TWvqZWxNc7RaXB2s2Jt7oPMFrRlKM1KKuwc5cl2J7nL1xeZOS7E9zl64vMr15UcM3yLql8qcqOGb5F1S+VertuJ4PRls0iiuS7E9zl64vMo3WUj4ZHRyDRexxa5uo2c02I1atRXTDuFPDN8i6pf/DVDZI8suJJdGSSSSX4jck6yTrWtLGVf/SD+iJUnvKURXT6Pljpj7WIeKej5Y6Y+1iHit9sXBLp+Sc3IpZFdPo+WOmPtYh4p6Pljpj7WIeKbYuCXT8jNyKjwXGZaOdk8LtGRhuDzHpBHOCNRC6bypnCGvpBUNIbYHjWkj7JzRdwcTzW1g8419NolgeVcv1r3MpmRyPaNItElaDa9r2c4XFyNnSFJKXg2oImSRxwOayVobI0TVVngG4B+06f3I2Erz8XWpVbXTUly/JWTTKV4Ts/nEp9CMkUsRPFjWNN2wyOHx2Acw+JKhV10VinBvg1LE6WeBkcbdrnS1VhcgDY+5JJ2BR70fLHTH2sQ8V1UcXTjDLCErLl+SVJFLIrp9Hyx0x9rEPFPR8sdMfaxDxW22Lgl0/JObkUsiun0fLHTH2sQ8U9Hyx0x9rEPFNsXBLp+Rm5FYYNkysrYzJTQPlYHFpLTHqcADbW4HYR1r38l2J7nL1xeZW3l3NOBUGmKWeOMSFukL1jgS29j9oDbadi3XKjhm+RdUvlXLPGV7/DDTmmVcmUVyXYnucvXF5l6MP4MsSbNG40coAkYSbxagHAn8Su3lRwzfIuqXyr6j4TcNcQ0VcRJIAFpNZOofhVHjMTb9HoxmZJ0RF4xQIiISEREAUC4YMr1FfTQspY+Mc2YucNKNthoOF7vIG0hT1eHGcdgo2CSokbEwuDQ517aRBIGodAPUtaM5QmpRWoOeOR/FN1/wC7TedZ5HsU3X/u03nV28p2G75D/n4LI4TcN3yD/PwXp7ZiuD0ZbMzmrGMHlpJnQztDZG20mhzHWuARctJF7EarrxK+q2PLs8j5ZZKV73uLnOMtTckm5Op1l+Pq7LX8VJ3tT5l1xxumsJX8i2cotFenq7LX8VJ3tT5k9XZa/ipO9qfMrbauCXQZyi0V6erstfxUne1PmT1dlr+Kk72p8ybauCXQZymMHxeWknZNC7RkYbg83xBHOCLgjnBXTeUc4RYhSCoaQ2wtK0kfZOAu4E9FtYPR9bRjCcqYBVvLKdlNI8DS0Wy1F7CwJtp/EdakNLwcUETJGRwFjJWhsjRJUgPaDcA+/wBP7kbCb8GLr0qvemn5bupRtMpXhPz+cSn4uIkUsROgNY4x2wyEdYaOYHpJUHXRuKcHmDUsZknghjYCBpPkqALnYPv7VpvV2Wv4qTvanzLqo4unGCjCEreRZSSKLRXp6uy1/FSd7U+ZPV2Wv4qTvanzLXbVwS6E5yi0V6erstfxUne1PmT1dlr+Kk72p8ybauCXQZyjFJcH4OK+shbNBAHxuvZ3GQDYSCCHOBBBB2hWd6uy1/FSd7U+ZbzA80YNQxmOnqaeNhcXFofK73iACRpXI2DYsquNnb+nB35r8kOXgVFyP4puv/dpvOvRQcEmJtljc6msGvYT9rT7A4E/jVzcp2G75D/n4LLOEvDSQBWQkkgD7+0/RczxmJt+j0ZGZkmREXkFQiIgCIiAKB8MuDTVdAyOnifK8VDHFrBchoZKCesjrU8Wvx3MEFDEJKmQRsLg0OIefeIJAswE7Gla0ZSjNOKuwc2cnGJblU9keK0+K4NNSycXURvjfYO0XWvY3AP9iujBwtYXvbe7qPItFiWM5eqZXSzvp5JHWu5zaq5sABsFtgAXswxla/xwduSZfM/AoRFePHZZ6KXs1XgnHZZ6KXs1XgttsfBLoTm5FHIrx47LPRS9mq8E47LPRS9mq8E2x8EugzcijkV48dlnopezVeCcdlnopezVeCbY+CXQZuRTOFYpJSzMmhcWyMddp/cEc4IuCOcErpbKOeIa+j9I0mxlgPHtJ1RFouSSfw2BIPR8QVocEwTAK15jpoqWR4bpFo48HRvYkaVr7Rs6VIIeDvD2Ne1tLGGyAB4BlAcAQ4Bw0tdiAVw4uvTq2Ti0ysncovhIz47E6j3CRTRkiJuy/TI4fxH+w1dN4gukcWyRg9JEZainp44wQC5xl2k2AABJJ+AWg47LPRS9mq8F00sXCMUoQdkSpW3FGorx47LPRS9mq8E47LPRS9mq8Frtj4JdCc3Io5FePHZZ6KXs1XgnHZZ6KXs1Xgm2Pgl0GbkUcivHjss9FL2arwTjss9FL2arwTbHwS6DNyKyoeDjEJ42SxUr3xvaHNcHQ2IOw/eXtouC7E2ysJpJAA9pPvQ7ARf8SuDCeEDB6WJsUFTEyNt9FobPYXJJtpN6SSvfHwnYa4hoq4iSQALSaydQ/CuWWMxGtoaeTK5mSdFkrC8UoEREJCIiAKEcMGAz1tA2OmjdI8TscWgtHuhkgJ94gbSOtTdCelaU5unJSW4HJeO5YqaEtFTEYi8EtBLCSBa590m23nWsV94znHAKqXTqCyV4GjpOiqTqBOoENta5J1dK8HrjLP5cPc1XlXvwxc7fFTd+SNMz8Ck0V2euMs/lw9zVeVPXGWfy4e5qvKrbXL5cugzcik0V2euMs/lw9zVeVPXGWfy4e5qvKm1y+XLoM3IpNFdnrjLP5cPc1XlT1xln8uHuaryptcvly6DNyKewnFZKWdk0Li2RjrtP7gjnBFwRzgldMZSzvDX0fpGk2PQB49pI+yIF3XJ/DYEh3R8QQI5l+iwCvkMdNDTve1ukWlkzTa9iRp2vbVs6VJosg0DGva2lia2QAPA0wHgEOAcL67EArz8XWp1dJRaaKydyiuErPjsTqLM0hTRkiJp1aR2GRw6TzDmGraTeHLpPGcn4PRwumqKamZG21yQ86ybAAAkknoCjHrjLP5cPc1XlXXRxUVC1ODsiVLwRSaK7PXGWfy4e5qvKnrjLP5cPc1XlWu1y+XLoTm5FJors9cZZ/Lh7mq8qeuMs/lw9zVeVNrl8uXQZuRSaK7PXGWfy4e5qvKnrjLP5cPc1XlTa5fLl0GbkUmpjhXBpiPGRSeivLNKN2kHQ20bg31P2W1qd+ucs/lw9zVeVTzJ+ZqKrjMdC8FkDWN0dGRui0g6IAeASPdI+iwr4yoo3jBrzRDkzfoslYXgmYREQkIiIAoVwt5m9Cw54abSz/ZM6QHD7R30bcX6XBTJ9Q1psXNB+JA/da/E8CpawtM8ME+iDol4a7RBte3Rew6lrSlGM05dwOS0XUj8j4Y02NHRA/FkY/dYGSsL3Sh7ES9n3nDhZfPyOXEXUZyThgNjSUIP8kS+2ZDw12yioz8o2H9k95w4WM/I5ZRdSOyRhgNjR0QPQWRgr6ZkPDTsoqM/KNh/ZPecOFjOcsoupDkfDAbGjor9GhHfqWX5Ew1pANHRAnZdkY/dPecOFjOcyYXiclNMyaFxbIxwc1w6fj0gjURzgldMZPztDiFHx92sLB9u0nVEQLkkn8NgSHdHxBX3JkTDWi7qOjA6SyMD+6/WmyhQBjhHS0ug8aLw1rNFwBDrOtqIuAbFcmJxNKulo0/Eq3fUojhMz47E6i0ZcKaIkRt1jSOwyOHSeYcw+JKhi6j9i8L3Sh7MS+mZFw12yjoj8mRn9l0U/aFKnFRjF2LZrbjlpF1IzI+GONhR0RPwZGf2WZMi4a371HRD5sjH7q/vOHCxnOWkXUrsiYaBc0dGB0lkYCy3IWHEXFFRkdPFssnvOHCxnOWUXUjMj4Y7ZR0R+TIz+y+zkDDtxpO7YnvOHCxnOWFLeC/MvoOIxucbRS/ZSdAa8izj/ACu0T8rq92ZHwx2ptHRH5MjP7JJkbDW/eo6IfNkY/dUqe0Kc4uLi9SHK+liRovgOa1o1gNFhrIt8Nq+muBFwQR0heIUMoiISEREBUvCoB6c3/oM/+0i1GK+jxSxnDpagnpIIcHXGiG2AJv0W61Lc/wCVqmqq2vhj02CJrb6UY1hzydTiDzhTmnwiGN2kyGFjulrIwesBcfYucpH0i9oU6FCkl8Ts7pNW+qsyqeES5qojKPe9Hh09mo3fpW+t17stYbhs1VG2F1bxgdpt0uJDfs/e12F+ZbDPmV6morGyQRabRGwX0oxra55tZxHSF6qCfFeNZp01M1mm0PIEVw0kaRFpL7LqMtqjut/gXdeLwsIwmk8r0zJW+lnf0IXi7ITik3pBcIuPk0y373Pa2o89l9UQAr2DDjOW6TLaQ1kXGnpWFtDbtGxSemylP63M74QYDLI65MZBa5rre7e/OOZfGG5VqqLEeMhiLoNMi4dGLxP2ixIN26vq1V7OV723/U2eLpZMqkm+zWjayt+Hn9TTZ/Yw4q7T1M+x0iNobotuR9LrwTvZDVM9WyTuOrR0gQ4vufdsANJuzaOcqV5lynUT4mJWxaUOlDckx2s3R0vdJudh5lO6bC4YjeOKJh6WsY09YCv2LlKT7tTml7Qp0aNNL4vgs1dW+qsVdjY/9dbcC/pFN+0K2nCOP+Po/wBP/wCzV95vyjUmt9KpgHm8btG7Q5rmaNtTiA4e6Dt6V8NwKur6uGWrjZCyItPNrDXB1gA5xJJHPYBHGSzRt3smNWk1Sq51aMGmr63tbuNJnmd/rFwqhIYQ73GtNrx2/ASCL326ttwtlksUgq/sKmpj0hYQyNYA/VrBeCWu6RqBWzx7D8SZO50ZbVQkm0bxGWgH8LmG17czgVrsFyVUy1jZ5ooqZjXtfoM0RrYQQGtaTa5Gsk9KjLJVLpX13r9y3bUpYXLKaSy2+F3u/DK1e/8A1zR52yvHQSRsjc9wewuOnoX1G2rRAUwxHDI8Iw6finvLpiGjS0bhzho6tEDY3SP0X58IuWqirlidBHphsbgTpMFiXX/EQvRnfAqiskp442HiWm73aTNRcQ06ibnRaCdn4lbJlc3FeRm8Sq0KEalRW1c9Vud1fzIZggdh1bTPfqbIxjj/ANOW4N/lt+gW+4YG3dTbPuzfvGvjMPBg5jGmlMkrr2c15jFhY6wdQ26vqv2zTl6sq4KT7EmSON7ZBpx/euwA3LrHS0b6lTJJQlC3gbrEUKmIpYjOv8k76bnbQ1ZxNuKVkEEjiynYA1red5DRe/QXEWB5hqGsqdZyrxSYfJoWbdoijA1AaWrV0Wbc/RRjMfB8/QgfRx2e1rWvAc0HSGsPuSLm9wTf+HoXozFhFbXtpWSRFgb/AM52lFYOJ0S4AHX7oLv1WV1nipJrX/vsctTZ6s6UoySpq94tq6tr3f7EZwHSw6tpnyWDZWMJ5vs5dWv+U2P0Vh5/xb0ehksfek+zb+q+kfo0OUVzDwYOYxhpTJK4khzXmMWFtRB1fL6r041gNZW+iRyRlrWNAmdpRn3ibOdYON/daD+oqIqcIyjbyL1pYfEVaVdzWl8256arTn3Efy2XYdXwcZYCVjNLm9yYC1/5XWv/AClbnhXi056Zotcte0X6S9gXxmHgxdGGGkMkpJIcHOiBAtqIPu/H+y92Y8Bq6o0T+K96No433o9Tg5hP4td7E6rqMklCULeBrtFGeIpYhTXdJPdudtOf8EdnzE6TDX0k1+MiezR0tpa19i0352bPl8lZGSh/6fT/APSH/lRzPmRnzyCemaC9xtI27W36HjSIF+Y/Q9KlOV6R8NHDHINF7IwHC4Njr5xqWlKMlN5ty7zhxtajUw0XT0bldx8HbX6G0REXSeKVdmPOlVT18rGSXjje33C1mjo2bcE2vYk2vfnXuzRnSS9I+llLWSg6Qswm4e0FpuDYi5C8Yo2T47NHILseJGkfAwj+/Oo3i2Dvo6oQvJIDw5h5nNcW+8PnYA/ELglOaTe69vI+spUMNN04uKUlBPu/Umn6p6ktzvmaqgruKhm4thbHtEdgXEgklzSQF7MINe6eMOr6SVocC9jHxlzmAjSsBHfZ8lHuElzRifva26EWkBtIu64H0uthlrHMOjqo/R6eoZI8iMFzwQNMgawXlXzf1Gm9/izCVFLCQlCF3l1eWL6t6o/TEM2VVZWmmo3tiaC5odYXOhfScSQbDUbADoXuwOvxGGr4mpZJPFcNMoZ7rbgWcHgC416wdmvo1xdjXYTiBdKx5j+0AI/Ex9wC0nUSNVx8CtfQxM9MgdCJ+J4+JrXSaNy4PYSLt936a1XtGnd3vfuNnhacoZYRjky6O12353TvyLE4QMwy07IY6dxE0r9Vg0mwsLWcCNbnNHWvPwd5olqeNjneXSNs5pIaDo/dcLNAGogdpaPFTNX4u70Ys0qcANL/ALo4s6zsP43G3yWvony4dirTOWAud9oW/cLZjrI1DUDr2fhVnUfaZt17cjnhg6bwvZWXaZc3+3jbpZGzxvMtZ6yfTxVHFtMrWNuI9Ft2t2ktJtrX5Vmbq2hqQyWeKoFmuIaGEEG+q7Wgtdq/bavFjVG2fGnRP+6+djXWNjYtavxoaZlBiojma10bZLAu2Brv+W/5i7T1rNyld677Xv8AsdkKNDJFOKb7O+XKrvnfvuWDnvMDqSk0o3aMj3BrDYXH4nGxuNQFvqtNkPNU8tTJT1TyXaJLQQwFrmH3m+6BzG/6V4c6PfW4nHTQ6JMTfxfd07abi7bqADQtRiraigxCOeoMZkc4SEs+64X0XjYNZF+tazqSU825O3I48PhKcsN2TSzyi5Li5W5WRcaqCqzzWsnktM4sZMRo6MdrB7rN+7fWGkK3opA4Ag3BAIPSDsKp+jw3j24mALuYeMb82Syk9bdIfVXruWii/E5PZap/G6sU18K13Xdjd52zpMyZraWQtaImyPIDDfjCNH7wNtRb2lIsmYy+WgE1Q/SIMpc4ho91hPQANQCrjD6InDqqd2v3oImk9DXsJHVxY+i2rcW4nAgwEaU0sjP06RL/AOwt+pZRqvM5Putc7q+CpujGjTSzKai3bXuu/v6Hnh4QKsSsle93EOlJ0dGO2iCC5oNr6muHP0KbZ/xmSnpGSQP0XGRo0gGm7S155wRzBQfFcsVcdCx0nE8TH74aP+Y3jSL6Xui+0X183wXoxTFuPwSEE3dFO2J36WP0f8S3qUKcoqSd72uXqYejUnSqU1Gylldu7lf9/MnmSsQkqKKOSV2k9xfc2AvZ7gNQAGwBeTP+YH0lO0Qu0ZZHhrTYEgDW42P6R+pRXLHCLFR0rIXRSuLdIktMdjpOc7nPxTMNRJiOJRx0+jeJjXN0/uh1hI4u1HnLW/MLR1U6aUXrojjjgZRxblUjaCcnr3WXd9O42mRM0TzyzU9TI7jNE6JswOaWkteNQtcXB132FeWizdUUde6GukL49mlosFgdbJBogXB2Ec1/gtHWcfh2JRzVBYXucJHln3XNcS1/MNdtLVbaVvuFqNpbTvGjcl40ultmkfMX1/VUzyUG76xfU6XQpPERjlWSrHdua8Bhua6qUVNZdwpoQdCKzLOcbBrS617AEOcb861VFmatqdN4roInNPuxO4tmlfX7uk3R+Gs/PpUwwu8WERmKBs14Wl0V7aenrfzHSOsm3Oq5qaijfG+8M8E+vRaxwdFfm0hJ7zeggfToSo5RS157ycLGlVlPLTWjsnZOyXinrrvf8FgVuKVkWFSSzGNszdHRfGWOu0vYLkWLQdZGq459S/Xg8xmWppZHzv0nNlLQSGizQ1h/CAOcqH4ZSzMwerMgc2JxiMYdca+MbpFoOwH3fnYr7wPFvR8GqCD70kxjb+uNlz9G6RVlUakm/AyqYOLpThFJy7RJNLxS6W8Ln5Vuf6vjnSskPEcaQ1ujHoloIIbe17ltjt51bNNUCRjXtN2uaHA/Ai4/dVE7LNWMODzxPo4/4jR/9zW21/u/w819imfBli3G0fFk+9C4s/SfeZ/5H6UoylmtLfqU9o0KToqpRS+F5Xb0vz/klYYL3sLr6LAdoCIuxHzx8lgJ1gLPFjoHUERANAHaAfmsFg2WFgURSgGMA5gsPYCdgWUVX3AwWDbYXWTGDtA6gsogZgMG2wWXsB2gFZRSQBsWAwdAREXcWZgsGywsnFjoHUFlFJBm2pfPFjoHUERQwOKHQOoLLWAbAERACwHaAVgsB2gLKKN4R9AL4MQOsgE/ILKKQLXGtfPFjoHUERGD7I1I1gGwA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4580" name="AutoShape 4" descr="data:image/jpeg;base64,/9j/4AAQSkZJRgABAQAAAQABAAD/2wCEAAkGBhQQEBUUEhMQFRQWFRYXFxcXGREbFRcYFxcVGhgbGRgXHyYeGB8jHhcXHy8gJCcpLCwsGiAxNTAqNSgsLCkBCQoKDgwOGg8PGi0lHCQsKSwsKSksLSkpKS0pNCksMCwvLDQqLCwvLCksLSkpMiotKiwsLy8tKSksLywsLCksLP/AABEIAOIA3wMBIgACEQEDEQH/xAAcAAEAAgMBAQEAAAAAAAAAAAAABgcBBQgEAgP/xABHEAABAwICBAoHBgUCBQUAAAABAAIDBBEFBhIhMVQHExdBUZGSk9HSFBUWImFxgSMyQlOCsVJylKGi0+EkM3OjwSVDYrKz/8QAGgEBAAMBAQEAAAAAAAAAAAAAAAECAwQFBv/EADURAAIBAgMFBQcDBQEAAAAAAAABAgMRBBIhFEFSYZETMVFxoQUVIlOBseEywdEjM0Ji8EP/2gAMAwEAAhEDEQA/ALtREWBcIiIAiIgCIiAIiIAiIgCrzhUz+7Dn00cRu8yNlkHTCw2Lf1m4/SVYMkgaCSQAASSdgA2krlXOuYjX100+vRc60YPNG3Uz+2s/Eld+BoKrO8u5ExV2dT0lU2WNkjCHMe1rmkc7XAEHqIX6qtOA3M3H0bqZ59+nPu/GJ5JHz0XaQ+RarLXLWpunNwe4juCIiyAREQBERAEREAREQBERAEREAREQBERAEREAREQBEWboQV/wz5l9Fw8xNNpKkmMdIjFjIeohv61zsphwp5m9OxGQtN4ovso+ghpOk79TtI/LRUPX0+Co9lSV+96m0VZEk4Psy+r8QimJtGToS/8ATfYOP6TZ36V1IDdccLpDgizN6ZhzGuN5ae0T+kgD7N31bq+bSuP2nR7qi8mVmt5N0RF4hQIiIAiIgCIiAIiIAiIgCIiAIi8WK45BSNDqiWOJrjogvIAJtewv8FKTeiB7UUf5Q8O32l7bU5Q8O32l7bVfsp8L6AkCKP8AKHh2+0vbanKHh2+0vbanZT4X0BIEUf5Q8O32l7bU5Q8O32l7bU7KfC+gJAorwmZn9Aw6V7TaWT7KLp03g6x/K0Od9B0r08oeHb7S9tq0WZq7BcR0PSayBwj0tENnLQNK1zZp1nUFpSptTTnF28gc7LCvvC+D7AqpxbTubK4C5DKiQkC9r2vsvYfVbPkXwz8mXvZvFe0/aNNaNM0znOKnHBDmb0PEWNcbRVFondAcT9m76O1fJxVl4lwWYNTR8ZODEy4Gk+eUC52C5O1aoZZy2NlRF/UyeKrPF06sHHK7PkQ5XLbWFHY+EDDgLenUveNv9V9coeHb7S9tq8Psp+D6GZIEUf5Q8O32l7bU5Q8O32l7bU7KfC+hJIEUf5Q8O32l7bU5Q8O32l7bU7KfC+gJAij/ACh4dvtL22rMef8AD3ENbW0pJIAAe25J1AJ2U/B9Ab9FlYWYCIiAIiIAq74a8Dnq6WBtPFJK5sxcQwXIGg4XP1srEWvxnH6eja11TKyJrjotLr2JsTbqC1ozcJqUVdg5r5OsR3Kp7P8AunJ1iO5VPZ/3V/cpeG77T9bvBOUvDd9p+t3gvV23EcHoy2ZlA8nWI7lU9n/dOTrEdyqez/ur+5S8N32n63eCcpeG77T9bvBNtxHB6MZmUDydYjuVT2f905OsR3Kp7P8Aur+5S8N32n63eCcpeG77T9bvBNtxHB6MZmc74lk6tpozJPTTxxggFzhYAk2H91prrovMeY8GxCNsdTVxOY12mAJJW+8AQCdG19RPWo96ky1+dH31T4rop42Vvjg78kSp+JUmB43LRzsnhdovYbjoI52uHOCNRC6Yy1nKCto/SmuDGtB40OI+yc0XcHHoA1g84sVDsJyXgFXJxdO5sj7F2i2ee9htNide1SGHgqoGRvjZHM1kgaJGiaoDXhpu3SGlrsda48XWpVbXTT8t3UiTTKW4Rs9uxOo90kU8dxE3Zfpe4fxO6OYWHTeI3XQWLcGeC0kfGVDeKZcDSdNOBc7B97WdR6itN6jy1+dH31T4rrpYunGKUIyt5EqSSsU3S0r5XhkbXve42a1oJcT0ADWVtvYfENxre5m8FadJhuXIpGyMnja9jmuaRNUXDmkEHb0hTLlLw3fIP8vBRUxs/wDCD+qGc569h8Q3Gt7mbwT2HxDca3uZvBdC8pmG75B/l4JymYbvkH+Xgs9ur/L+4zM569h8Q3Gt7mbwT2HxDca3uZvBdC8pmG75B/l4JymYbvkH+Xgm3V/l/cZmc9ew+IbjW9zN4L1YVkuvbPETRVgAljJJhlsAHi5OpX3ymYbvkH+Xgss4ScNJAFZBckAfe2n6KHja7X9v7jMyTlYRF4hmEREJCIiAKv8Ahky5UV1LCymidI5sxc4AsFhoOF/eI5yrAXkxTGIKVodUSxRNJsDI5rQTYmwJ57ArWjOUJqUVqDm/kpxTc5O3B505KcU3OTtwedX97d4fv1H3sXint3h+/UfexeK9Pb8RwejLZmUDyU4pucnbg86clOKbnJ24POr+9u8P36j72LxT27w/fqPvYvFNvxHB6MZmUDyU4pucnbg86/Cv4OMQp4nyy0zmRsaXOcXw2AHydddC+3eH79R97F4rX45mHCqyEwz1lI6NxBc0Tht9Egi5Y4G1wDb4KY4+vdXhp5P+RmZzKivT2Zy3+bS/1Un+onszlv8ANpf6qT/UXZt0eGXT8ls5SeG4jJTyslicWyMcHNcOYj9xzEc4JC6Vyhn2GuojUOcyMxD7dpOqMgXJ/lIBIPzG0FaPDOD7AqouFOIpS0AuEdRM4gHYSA9bSPglw5rXNbDIGvADwJqkBwBDgHDT1gEA6+cLhxVejWtdNNcvyVbTKW4Rc8uxOpuNJtPHcRMPRzvcP4nf2Fh0kxNdFVvBVhEEbpJYhGxv3nPnnDRc2FyX9JAWp9mct/m0v9VJ/qLppYylGKjCMrLl+SykkUWvbg2CzVkvFU7DJIQSGgsBIG22kQCrn9mct/m0v9VJ/qL1YXhuAUszJoaimZIw3a70p5sbEbC+xFiRY9KvLHKzyxlfy/IzlW8lOKbnJ24POnJTim5yduDzq/hnrD9+ou+h8yz7dYfv1F30PiuP3hX4fRlczKA5KcU3OTtwedOSnFNzk7cHnV/+3WH79Rd9D4p7dYfv1F30PinvCvw+jGZlAclOKbnJ24POv2ouCzE2yMJpJAA9pPvQ7AQT+NXz7dYfv1F30PistzvQEgCtoiTqAE0NyetQ8fXa/T6MZmbtEReSUCIiEhERAFXnDZg09VRwtp4pJXCfSIYCSBxbxc25rkKw15cSxeGmaHTyxRNJ0Q6RzWgusTYF3PYHqWtGbhNSSu0DmLk/xHcqvsOTk/xHcqvsOXRnt3h+/UXfReKe3eH79Rd9F4r1NvrcH3LZ2c58n+I7lV9hycn+I7lV9hy6M9u8P36i76LxT27w/fqLvovFNvrcH3GdnOMuQ8Qa0udR1Qa0EkljgAALkk8y0N107jeasMqYHwyV1MGSN0XaEzA7R5xcE2vs+RKhXsll3e2f1K6KWObXxxf0RKl4lL3S6uj2Sy7vbP6lPZLLu9s/qVrtseGXQnOVVlzMMtBUsnhNnNOsG+i9p+813wPgdoC6dy3mSKvpm1ER90j3gSLscPvNd0EftY7CoJhfBvglU4tp5jK5ouQye5Ava5A5rqRUHBhSQRTRROqmRztDZGiV1nAH5atVwbbQSNi8/F1aVXxUvLcVk7lUcK/CF6fNxEDv+GiOojZK8atP+UbG/U84tX910DW8D2FQxuklMrGNF3OdMQ0D4kj4rTeyWXd7Z/Urqo4qlCGWEXbyJUkil7pdXR7JZd3tn9Snsll3e2f1K222PDLoTnKgoMNlqHFsMUsrgLkRte4gbLkNBNtY1r3eyFbudb3M/lVxZfosDoJxPT1sbXgObrqAWkOFiCOfmPzAUyGfMP36i76LxXPUx80/gg7c0yM5zX7IVu51vcz+VPZCt3Ot7mfyrpX28w/fqLvovFPbzD9+ou+i8Vn7wq8H3IzvwOavZCt3Ot7mfyr96HKVaJYyaOsAD2kniZrAaQ/+K6O9vMP36i76LxQZ5oCQBXUZJ1AcbFr/ALo8fVa/R9xnZu0RF4pUIiIAiIgCr/hpwWeqoomU8UkrxUBxDBchvFyi/wArkdasBeHF8bgpGB9RKyJhcGhztmkQSB1A9S1ozcJqUVdg5o5PMS3Kq7BTk8xLcqrsFdAcpOG77T9Z8E5ScN32n6z4L1dtr/L9GXzM5/5PMS3Kq7BTk8xLcqrsldAcpOG77T9Z8F+VXwhYZIxzDWwAOaWkhzg6zgQbEC4Ovaixtfg9GRmZzG8EEg7QsXVz+z+Wvz2d/Mns/lreGd/MuvbI8EuhbMUxdLq5/Z/LW8M7+ZPZ/LW8M7+ZTtkeCXQZyqMCxyWiqGTwus9huOhw52uHOCNRC6cypmmLEaVs8RtzPaSLxvA95p/cHnBBUJwjIWA1jiynfxrmjSLWzy3Ava9idlyOtSSg4MKKBkscQqGMmboSNE0tnNvex1/MX6CRsJXn4utSq7mpeRWTuVPwr8Ifp8vEQO/4aM7R/wC68fi/lGvR6+cWr266CxLgpwemjMs7XxxttdzppQBc2HPzkrSez+Wt4Z38y6qOKpQhlhF28iVJIpi6XVz+z+Wt4Z38yez+Wt4Z38y22yPBLoTnKYuvbhuC1FTpcRDPLo20uLY9+je9r6INr2PUra9n8tbwzv5lt8tVeBYdI6Smqo2uc3RdeWVwIuDsOq4I2/E9KpPG6fDB38hmKb9iq/cq3uZ/KnsVX7lW9zP5V0PymYbvkHW7wWOUzDd8g63eC59ur/L+5GdnPPsVX7lW9zP5V+9DkyvEsZNFWgB7STxM1gNIf/FX/wApmG75B1u8F9R8JGHOIArICSQALu1k6hzKHja1v7f3GZklREXilAiIgCIiAKC8MWAz1lCyOmidK8VDHEN0QQ0MlBOsjnI61OlrsbzFT0TWvqZWxNc7RaXB2s2Jt7oPMFrRlKM1KKuwc5cl2J7nL1xeZOS7E9zl64vMr15UcM3yLql8qcqOGb5F1S+VertuJ4PRls0iiuS7E9zl64vMo3WUj4ZHRyDRexxa5uo2c02I1atRXTDuFPDN8i6pf/DVDZI8suJJdGSSSSX4jck6yTrWtLGVf/SD+iJUnvKURXT6Pljpj7WIeKej5Y6Y+1iHit9sXBLp+Sc3IpZFdPo+WOmPtYh4p6Pljpj7WIeKbYuCXT8jNyKjwXGZaOdk8LtGRhuDzHpBHOCNRC6bypnCGvpBUNIbYHjWkj7JzRdwcTzW1g8419NolgeVcv1r3MpmRyPaNItElaDa9r2c4XFyNnSFJKXg2oImSRxwOayVobI0TVVngG4B+06f3I2Erz8XWpVbXTUly/JWTTKV4Ts/nEp9CMkUsRPFjWNN2wyOHx2Acw+JKhV10VinBvg1LE6WeBkcbdrnS1VhcgDY+5JJ2BR70fLHTH2sQ8V1UcXTjDLCErLl+SVJFLIrp9Hyx0x9rEPFPR8sdMfaxDxW22Lgl0/JObkUsiun0fLHTH2sQ8U9Hyx0x9rEPFNsXBLp+Rm5FYYNkysrYzJTQPlYHFpLTHqcADbW4HYR1r38l2J7nL1xeZW3l3NOBUGmKWeOMSFukL1jgS29j9oDbadi3XKjhm+RdUvlXLPGV7/DDTmmVcmUVyXYnucvXF5l6MP4MsSbNG40coAkYSbxagHAn8Su3lRwzfIuqXyr6j4TcNcQ0VcRJIAFpNZOofhVHjMTb9HoxmZJ0RF4xQIiISEREAUC4YMr1FfTQspY+Mc2YucNKNthoOF7vIG0hT1eHGcdgo2CSokbEwuDQ517aRBIGodAPUtaM5QmpRWoOeOR/FN1/wC7TedZ5HsU3X/u03nV28p2G75D/n4LI4TcN3yD/PwXp7ZiuD0ZbMzmrGMHlpJnQztDZG20mhzHWuARctJF7EarrxK+q2PLs8j5ZZKV73uLnOMtTckm5Op1l+Pq7LX8VJ3tT5l1xxumsJX8i2cotFenq7LX8VJ3tT5k9XZa/ipO9qfMrbauCXQZyi0V6erstfxUne1PmT1dlr+Kk72p8ybauCXQZymMHxeWknZNC7RkYbg83xBHOCLgjnBXTeUc4RYhSCoaQ2wtK0kfZOAu4E9FtYPR9bRjCcqYBVvLKdlNI8DS0Wy1F7CwJtp/EdakNLwcUETJGRwFjJWhsjRJUgPaDcA+/wBP7kbCb8GLr0qvemn5bupRtMpXhPz+cSn4uIkUsROgNY4x2wyEdYaOYHpJUHXRuKcHmDUsZknghjYCBpPkqALnYPv7VpvV2Wv4qTvanzLqo4unGCjCEreRZSSKLRXp6uy1/FSd7U+ZPV2Wv4qTvanzLXbVwS6E5yi0V6erstfxUne1PmT1dlr+Kk72p8ybauCXQZyjFJcH4OK+shbNBAHxuvZ3GQDYSCCHOBBBB2hWd6uy1/FSd7U+ZbzA80YNQxmOnqaeNhcXFofK73iACRpXI2DYsquNnb+nB35r8kOXgVFyP4puv/dpvOvRQcEmJtljc6msGvYT9rT7A4E/jVzcp2G75D/n4LLOEvDSQBWQkkgD7+0/RczxmJt+j0ZGZkmREXkFQiIgCIiAKB8MuDTVdAyOnifK8VDHFrBchoZKCesjrU8Wvx3MEFDEJKmQRsLg0OIefeIJAswE7Gla0ZSjNOKuwc2cnGJblU9keK0+K4NNSycXURvjfYO0XWvY3AP9iujBwtYXvbe7qPItFiWM5eqZXSzvp5JHWu5zaq5sABsFtgAXswxla/xwduSZfM/AoRFePHZZ6KXs1XgnHZZ6KXs1XgttsfBLoTm5FHIrx47LPRS9mq8E47LPRS9mq8E2x8EugzcijkV48dlnopezVeCcdlnopezVeCbY+CXQZuRTOFYpJSzMmhcWyMddp/cEc4IuCOcErpbKOeIa+j9I0mxlgPHtJ1RFouSSfw2BIPR8QVocEwTAK15jpoqWR4bpFo48HRvYkaVr7Rs6VIIeDvD2Ne1tLGGyAB4BlAcAQ4Bw0tdiAVw4uvTq2Ti0ysncovhIz47E6j3CRTRkiJuy/TI4fxH+w1dN4gukcWyRg9JEZainp44wQC5xl2k2AABJJ+AWg47LPRS9mq8F00sXCMUoQdkSpW3FGorx47LPRS9mq8E47LPRS9mq8Frtj4JdCc3Io5FePHZZ6KXs1XgnHZZ6KXs1Xgm2Pgl0GbkUcivHjss9FL2arwTjss9FL2arwTbHwS6DNyKyoeDjEJ42SxUr3xvaHNcHQ2IOw/eXtouC7E2ysJpJAA9pPvQ7ARf8SuDCeEDB6WJsUFTEyNt9FobPYXJJtpN6SSvfHwnYa4hoq4iSQALSaydQ/CuWWMxGtoaeTK5mSdFkrC8UoEREJCIiAKEcMGAz1tA2OmjdI8TscWgtHuhkgJ94gbSOtTdCelaU5unJSW4HJeO5YqaEtFTEYi8EtBLCSBa590m23nWsV94znHAKqXTqCyV4GjpOiqTqBOoENta5J1dK8HrjLP5cPc1XlXvwxc7fFTd+SNMz8Ck0V2euMs/lw9zVeVPXGWfy4e5qvKrbXL5cugzcik0V2euMs/lw9zVeVPXGWfy4e5qvKm1y+XLoM3IpNFdnrjLP5cPc1XlT1xln8uHuaryptcvly6DNyKewnFZKWdk0Li2RjrtP7gjnBFwRzgldMZSzvDX0fpGk2PQB49pI+yIF3XJ/DYEh3R8QQI5l+iwCvkMdNDTve1ukWlkzTa9iRp2vbVs6VJosg0DGva2lia2QAPA0wHgEOAcL67EArz8XWp1dJRaaKydyiuErPjsTqLM0hTRkiJp1aR2GRw6TzDmGraTeHLpPGcn4PRwumqKamZG21yQ86ybAAAkknoCjHrjLP5cPc1XlXXRxUVC1ODsiVLwRSaK7PXGWfy4e5qvKnrjLP5cPc1XlWu1y+XLoTm5FJors9cZZ/Lh7mq8qeuMs/lw9zVeVNrl8uXQZuRSaK7PXGWfy4e5qvKnrjLP5cPc1XlTa5fLl0GbkUmpjhXBpiPGRSeivLNKN2kHQ20bg31P2W1qd+ucs/lw9zVeVTzJ+ZqKrjMdC8FkDWN0dGRui0g6IAeASPdI+iwr4yoo3jBrzRDkzfoslYXgmYREQkIiIAoVwt5m9Cw54abSz/ZM6QHD7R30bcX6XBTJ9Q1psXNB+JA/da/E8CpawtM8ME+iDol4a7RBte3Rew6lrSlGM05dwOS0XUj8j4Y02NHRA/FkY/dYGSsL3Sh7ES9n3nDhZfPyOXEXUZyThgNjSUIP8kS+2ZDw12yioz8o2H9k95w4WM/I5ZRdSOyRhgNjR0QPQWRgr6ZkPDTsoqM/KNh/ZPecOFjOcsoupDkfDAbGjor9GhHfqWX5Ew1pANHRAnZdkY/dPecOFjOcyYXiclNMyaFxbIxwc1w6fj0gjURzgldMZPztDiFHx92sLB9u0nVEQLkkn8NgSHdHxBX3JkTDWi7qOjA6SyMD+6/WmyhQBjhHS0ug8aLw1rNFwBDrOtqIuAbFcmJxNKulo0/Eq3fUojhMz47E6i0ZcKaIkRt1jSOwyOHSeYcw+JKhi6j9i8L3Sh7MS+mZFw12yjoj8mRn9l0U/aFKnFRjF2LZrbjlpF1IzI+GONhR0RPwZGf2WZMi4a371HRD5sjH7q/vOHCxnOWkXUrsiYaBc0dGB0lkYCy3IWHEXFFRkdPFssnvOHCxnOWUXUjMj4Y7ZR0R+TIz+y+zkDDtxpO7YnvOHCxnOWFLeC/MvoOIxucbRS/ZSdAa8izj/ACu0T8rq92ZHwx2ptHRH5MjP7JJkbDW/eo6IfNkY/dUqe0Kc4uLi9SHK+liRovgOa1o1gNFhrIt8Nq+muBFwQR0heIUMoiISEREBUvCoB6c3/oM/+0i1GK+jxSxnDpagnpIIcHXGiG2AJv0W61Lc/wCVqmqq2vhj02CJrb6UY1hzydTiDzhTmnwiGN2kyGFjulrIwesBcfYucpH0i9oU6FCkl8Ts7pNW+qsyqeES5qojKPe9Hh09mo3fpW+t17stYbhs1VG2F1bxgdpt0uJDfs/e12F+ZbDPmV6morGyQRabRGwX0oxra55tZxHSF6qCfFeNZp01M1mm0PIEVw0kaRFpL7LqMtqjut/gXdeLwsIwmk8r0zJW+lnf0IXi7ITik3pBcIuPk0y373Pa2o89l9UQAr2DDjOW6TLaQ1kXGnpWFtDbtGxSemylP63M74QYDLI65MZBa5rre7e/OOZfGG5VqqLEeMhiLoNMi4dGLxP2ixIN26vq1V7OV723/U2eLpZMqkm+zWjayt+Hn9TTZ/Yw4q7T1M+x0iNobotuR9LrwTvZDVM9WyTuOrR0gQ4vufdsANJuzaOcqV5lynUT4mJWxaUOlDckx2s3R0vdJudh5lO6bC4YjeOKJh6WsY09YCv2LlKT7tTml7Qp0aNNL4vgs1dW+qsVdjY/9dbcC/pFN+0K2nCOP+Po/wBP/wCzV95vyjUmt9KpgHm8btG7Q5rmaNtTiA4e6Dt6V8NwKur6uGWrjZCyItPNrDXB1gA5xJJHPYBHGSzRt3smNWk1Sq51aMGmr63tbuNJnmd/rFwqhIYQ73GtNrx2/ASCL326ttwtlksUgq/sKmpj0hYQyNYA/VrBeCWu6RqBWzx7D8SZO50ZbVQkm0bxGWgH8LmG17czgVrsFyVUy1jZ5ooqZjXtfoM0RrYQQGtaTa5Gsk9KjLJVLpX13r9y3bUpYXLKaSy2+F3u/DK1e/8A1zR52yvHQSRsjc9wewuOnoX1G2rRAUwxHDI8Iw6finvLpiGjS0bhzho6tEDY3SP0X58IuWqirlidBHphsbgTpMFiXX/EQvRnfAqiskp442HiWm73aTNRcQ06ibnRaCdn4lbJlc3FeRm8Sq0KEalRW1c9Vud1fzIZggdh1bTPfqbIxjj/ANOW4N/lt+gW+4YG3dTbPuzfvGvjMPBg5jGmlMkrr2c15jFhY6wdQ26vqv2zTl6sq4KT7EmSON7ZBpx/euwA3LrHS0b6lTJJQlC3gbrEUKmIpYjOv8k76bnbQ1ZxNuKVkEEjiynYA1red5DRe/QXEWB5hqGsqdZyrxSYfJoWbdoijA1AaWrV0Wbc/RRjMfB8/QgfRx2e1rWvAc0HSGsPuSLm9wTf+HoXozFhFbXtpWSRFgb/AM52lFYOJ0S4AHX7oLv1WV1nipJrX/vsctTZ6s6UoySpq94tq6tr3f7EZwHSw6tpnyWDZWMJ5vs5dWv+U2P0Vh5/xb0ehksfek+zb+q+kfo0OUVzDwYOYxhpTJK4khzXmMWFtRB1fL6r041gNZW+iRyRlrWNAmdpRn3ibOdYON/daD+oqIqcIyjbyL1pYfEVaVdzWl8256arTn3Efy2XYdXwcZYCVjNLm9yYC1/5XWv/AClbnhXi056Zotcte0X6S9gXxmHgxdGGGkMkpJIcHOiBAtqIPu/H+y92Y8Bq6o0T+K96No433o9Tg5hP4td7E6rqMklCULeBrtFGeIpYhTXdJPdudtOf8EdnzE6TDX0k1+MiezR0tpa19i0352bPl8lZGSh/6fT/APSH/lRzPmRnzyCemaC9xtI27W36HjSIF+Y/Q9KlOV6R8NHDHINF7IwHC4Njr5xqWlKMlN5ty7zhxtajUw0XT0bldx8HbX6G0REXSeKVdmPOlVT18rGSXjje33C1mjo2bcE2vYk2vfnXuzRnSS9I+llLWSg6Qswm4e0FpuDYi5C8Yo2T47NHILseJGkfAwj+/Oo3i2Dvo6oQvJIDw5h5nNcW+8PnYA/ELglOaTe69vI+spUMNN04uKUlBPu/Umn6p6ktzvmaqgruKhm4thbHtEdgXEgklzSQF7MINe6eMOr6SVocC9jHxlzmAjSsBHfZ8lHuElzRifva26EWkBtIu64H0uthlrHMOjqo/R6eoZI8iMFzwQNMgawXlXzf1Gm9/izCVFLCQlCF3l1eWL6t6o/TEM2VVZWmmo3tiaC5odYXOhfScSQbDUbADoXuwOvxGGr4mpZJPFcNMoZ7rbgWcHgC416wdmvo1xdjXYTiBdKx5j+0AI/Ex9wC0nUSNVx8CtfQxM9MgdCJ+J4+JrXSaNy4PYSLt936a1XtGnd3vfuNnhacoZYRjky6O12353TvyLE4QMwy07IY6dxE0r9Vg0mwsLWcCNbnNHWvPwd5olqeNjneXSNs5pIaDo/dcLNAGogdpaPFTNX4u70Ys0qcANL/ALo4s6zsP43G3yWvony4dirTOWAud9oW/cLZjrI1DUDr2fhVnUfaZt17cjnhg6bwvZWXaZc3+3jbpZGzxvMtZ6yfTxVHFtMrWNuI9Ft2t2ktJtrX5Vmbq2hqQyWeKoFmuIaGEEG+q7Wgtdq/bavFjVG2fGnRP+6+djXWNjYtavxoaZlBiojma10bZLAu2Brv+W/5i7T1rNyld677Xv8AsdkKNDJFOKb7O+XKrvnfvuWDnvMDqSk0o3aMj3BrDYXH4nGxuNQFvqtNkPNU8tTJT1TyXaJLQQwFrmH3m+6BzG/6V4c6PfW4nHTQ6JMTfxfd07abi7bqADQtRiraigxCOeoMZkc4SEs+64X0XjYNZF+tazqSU825O3I48PhKcsN2TSzyi5Li5W5WRcaqCqzzWsnktM4sZMRo6MdrB7rN+7fWGkK3opA4Ag3BAIPSDsKp+jw3j24mALuYeMb82Syk9bdIfVXruWii/E5PZap/G6sU18K13Xdjd52zpMyZraWQtaImyPIDDfjCNH7wNtRb2lIsmYy+WgE1Q/SIMpc4ho91hPQANQCrjD6InDqqd2v3oImk9DXsJHVxY+i2rcW4nAgwEaU0sjP06RL/AOwt+pZRqvM5Putc7q+CpujGjTSzKai3bXuu/v6Hnh4QKsSsle93EOlJ0dGO2iCC5oNr6muHP0KbZ/xmSnpGSQP0XGRo0gGm7S155wRzBQfFcsVcdCx0nE8TH74aP+Y3jSL6Xui+0X183wXoxTFuPwSEE3dFO2J36WP0f8S3qUKcoqSd72uXqYejUnSqU1Gylldu7lf9/MnmSsQkqKKOSV2k9xfc2AvZ7gNQAGwBeTP+YH0lO0Qu0ZZHhrTYEgDW42P6R+pRXLHCLFR0rIXRSuLdIktMdjpOc7nPxTMNRJiOJRx0+jeJjXN0/uh1hI4u1HnLW/MLR1U6aUXrojjjgZRxblUjaCcnr3WXd9O42mRM0TzyzU9TI7jNE6JswOaWkteNQtcXB132FeWizdUUde6GukL49mlosFgdbJBogXB2Ec1/gtHWcfh2JRzVBYXucJHln3XNcS1/MNdtLVbaVvuFqNpbTvGjcl40ultmkfMX1/VUzyUG76xfU6XQpPERjlWSrHdua8Bhua6qUVNZdwpoQdCKzLOcbBrS617AEOcb861VFmatqdN4roInNPuxO4tmlfX7uk3R+Gs/PpUwwu8WERmKBs14Wl0V7aenrfzHSOsm3Oq5qaijfG+8M8E+vRaxwdFfm0hJ7zeggfToSo5RS157ycLGlVlPLTWjsnZOyXinrrvf8FgVuKVkWFSSzGNszdHRfGWOu0vYLkWLQdZGq459S/Xg8xmWppZHzv0nNlLQSGizQ1h/CAOcqH4ZSzMwerMgc2JxiMYdca+MbpFoOwH3fnYr7wPFvR8GqCD70kxjb+uNlz9G6RVlUakm/AyqYOLpThFJy7RJNLxS6W8Ln5Vuf6vjnSskPEcaQ1ujHoloIIbe17ltjt51bNNUCRjXtN2uaHA/Ai4/dVE7LNWMODzxPo4/4jR/9zW21/u/w819imfBli3G0fFk+9C4s/SfeZ/5H6UoylmtLfqU9o0KToqpRS+F5Xb0vz/klYYL3sLr6LAdoCIuxHzx8lgJ1gLPFjoHUERANAHaAfmsFg2WFgURSgGMA5gsPYCdgWUVX3AwWDbYXWTGDtA6gsogZgMG2wWXsB2gFZRSQBsWAwdAREXcWZgsGywsnFjoHUFlFJBm2pfPFjoHUERQwOKHQOoLLWAbAERACwHaAVgsB2gLKKN4R9AL4MQOsgE/ILKKQLXGtfPFjoHUERGD7I1I1gGwA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7" name="Picture 6" descr="https://encrypted-tbn0.gstatic.com/images?q=tbn:ANd9GcRBsHKXqhO9PrWq_yZAKnlAnWNJepcjOJkt8DmJ7SpyjvjkYONYA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052736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557748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3. </a:t>
            </a:r>
            <a:r>
              <a:rPr lang="en-US" sz="2800" b="1" i="1" dirty="0" smtClean="0"/>
              <a:t>Classify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b="1" dirty="0" smtClean="0"/>
              <a:t> </a:t>
            </a:r>
            <a:r>
              <a:rPr lang="en-US" sz="2800" b="1" dirty="0"/>
              <a:t>Tools&gt; Options&gt; Classify&gt; </a:t>
            </a:r>
            <a:r>
              <a:rPr lang="en-US" sz="2800" b="1" dirty="0" err="1"/>
              <a:t>Pilih</a:t>
            </a:r>
            <a:r>
              <a:rPr lang="en-US" sz="2800" b="1" dirty="0"/>
              <a:t> DDC @ LOC&gt; Apply&gt; Close.</a:t>
            </a:r>
            <a:endParaRPr lang="en-MY" sz="2800" dirty="0"/>
          </a:p>
          <a:p>
            <a:pPr marL="457200">
              <a:lnSpc>
                <a:spcPct val="115000"/>
              </a:lnSpc>
              <a:spcAft>
                <a:spcPts val="0"/>
              </a:spcAft>
              <a:buNone/>
            </a:pPr>
            <a:endParaRPr lang="en-MY" sz="2800" dirty="0">
              <a:ea typeface="Batang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1115616" y="2087751"/>
            <a:ext cx="6552728" cy="40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Oval 78"/>
          <p:cNvSpPr>
            <a:spLocks noChangeArrowheads="1"/>
          </p:cNvSpPr>
          <p:nvPr/>
        </p:nvSpPr>
        <p:spPr bwMode="auto">
          <a:xfrm>
            <a:off x="3407246" y="2953519"/>
            <a:ext cx="372666" cy="11544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 rot="10800000">
            <a:off x="2627784" y="2924944"/>
            <a:ext cx="738187" cy="134938"/>
          </a:xfrm>
          <a:prstGeom prst="leftArrow">
            <a:avLst>
              <a:gd name="adj1" fmla="val 50000"/>
              <a:gd name="adj2" fmla="val 13676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52534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sz="2800" b="1" dirty="0" smtClean="0"/>
              <a:t>4. </a:t>
            </a:r>
            <a:r>
              <a:rPr lang="en-SG" sz="2800" b="1" i="1" dirty="0"/>
              <a:t>Derive Record</a:t>
            </a:r>
            <a:endParaRPr lang="en-MY" sz="2800" dirty="0"/>
          </a:p>
          <a:p>
            <a:pPr>
              <a:buNone/>
            </a:pPr>
            <a:r>
              <a:rPr lang="en-SG" sz="2800" dirty="0" smtClean="0"/>
              <a:t>	</a:t>
            </a:r>
            <a:r>
              <a:rPr lang="en-SG" sz="2800" dirty="0" err="1" smtClean="0"/>
              <a:t>Klik</a:t>
            </a:r>
            <a:r>
              <a:rPr lang="en-SG" sz="2800" b="1" dirty="0" smtClean="0"/>
              <a:t> </a:t>
            </a:r>
            <a:r>
              <a:rPr lang="en-SG" sz="2800" b="1" dirty="0"/>
              <a:t>Tools &gt; Options &gt; Derive Record &gt; (</a:t>
            </a:r>
            <a:r>
              <a:rPr lang="en-SG" sz="2800" b="1" dirty="0" err="1"/>
              <a:t>Pilih</a:t>
            </a:r>
            <a:r>
              <a:rPr lang="en-SG" sz="2800" b="1" dirty="0"/>
              <a:t> tag yang </a:t>
            </a:r>
            <a:r>
              <a:rPr lang="en-SG" sz="2800" b="1" dirty="0" err="1"/>
              <a:t>bersesuaian</a:t>
            </a:r>
            <a:r>
              <a:rPr lang="en-SG" sz="2800" b="1" dirty="0"/>
              <a:t>) &gt; Apply &gt; Close</a:t>
            </a:r>
            <a:r>
              <a:rPr lang="en-SG" sz="2800" b="1" dirty="0" smtClean="0"/>
              <a:t>.</a:t>
            </a:r>
          </a:p>
          <a:p>
            <a:pPr>
              <a:buNone/>
            </a:pPr>
            <a:endParaRPr lang="en-MY" sz="2800" dirty="0" smtClean="0"/>
          </a:p>
          <a:p>
            <a:pPr>
              <a:buNone/>
            </a:pPr>
            <a:endParaRPr lang="en-MY" sz="2800" dirty="0"/>
          </a:p>
          <a:p>
            <a:pPr>
              <a:buNone/>
            </a:pPr>
            <a:endParaRPr lang="en-MY" sz="2800" dirty="0" smtClean="0"/>
          </a:p>
          <a:p>
            <a:pPr>
              <a:buNone/>
            </a:pPr>
            <a:endParaRPr lang="en-MY" sz="2800" dirty="0"/>
          </a:p>
          <a:p>
            <a:pPr>
              <a:buNone/>
            </a:pPr>
            <a:endParaRPr lang="en-MY" sz="2800" dirty="0" smtClean="0"/>
          </a:p>
          <a:p>
            <a:pPr>
              <a:buNone/>
            </a:pPr>
            <a:endParaRPr lang="en-MY" sz="2800" dirty="0" smtClean="0"/>
          </a:p>
          <a:p>
            <a:pPr algn="ctr">
              <a:buNone/>
            </a:pPr>
            <a:endParaRPr lang="en-MY" sz="28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MY" sz="2800" dirty="0" smtClean="0"/>
              <a:t>*</a:t>
            </a:r>
            <a:r>
              <a:rPr lang="en-MY" sz="2000" dirty="0" err="1" smtClean="0"/>
              <a:t>Untuk</a:t>
            </a:r>
            <a:r>
              <a:rPr lang="en-MY" sz="2000" dirty="0" smtClean="0"/>
              <a:t> </a:t>
            </a:r>
            <a:r>
              <a:rPr lang="en-MY" sz="2000" b="1" i="1" dirty="0" smtClean="0"/>
              <a:t>Bibliographic Records and Constant data </a:t>
            </a:r>
            <a:r>
              <a:rPr lang="en-MY" sz="2000" dirty="0" err="1" smtClean="0"/>
              <a:t>ialah</a:t>
            </a:r>
            <a:r>
              <a:rPr lang="en-MY" sz="2000" dirty="0" smtClean="0"/>
              <a:t> tag yang akan dipilih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MY" sz="2000" dirty="0" smtClean="0"/>
              <a:t>  </a:t>
            </a:r>
            <a:r>
              <a:rPr lang="en-MY" sz="2000" dirty="0" err="1" smtClean="0"/>
              <a:t>untuk</a:t>
            </a:r>
            <a:r>
              <a:rPr lang="en-MY" sz="2000" dirty="0" smtClean="0"/>
              <a:t> </a:t>
            </a:r>
            <a:r>
              <a:rPr lang="en-MY" sz="2000" dirty="0" err="1" smtClean="0"/>
              <a:t>membuat</a:t>
            </a:r>
            <a:r>
              <a:rPr lang="en-MY" sz="2000" dirty="0" smtClean="0"/>
              <a:t> </a:t>
            </a:r>
            <a:r>
              <a:rPr lang="en-MY" sz="2000" dirty="0" err="1" smtClean="0"/>
              <a:t>proses</a:t>
            </a:r>
            <a:r>
              <a:rPr lang="en-MY" sz="2000" dirty="0" smtClean="0"/>
              <a:t> drive </a:t>
            </a:r>
            <a:r>
              <a:rPr lang="en-MY" sz="2000" dirty="0" err="1" smtClean="0"/>
              <a:t>atau</a:t>
            </a:r>
            <a:r>
              <a:rPr lang="en-MY" sz="2000" dirty="0" smtClean="0"/>
              <a:t> </a:t>
            </a:r>
            <a:r>
              <a:rPr lang="en-MY" sz="2000" dirty="0" err="1" smtClean="0"/>
              <a:t>klon</a:t>
            </a:r>
            <a:r>
              <a:rPr lang="en-MY" sz="2000" dirty="0" smtClean="0"/>
              <a:t> </a:t>
            </a:r>
            <a:r>
              <a:rPr lang="en-MY" sz="2000" dirty="0" err="1" smtClean="0"/>
              <a:t>rekod</a:t>
            </a:r>
            <a:r>
              <a:rPr lang="en-MY" sz="2000" dirty="0" smtClean="0"/>
              <a:t>. Dan </a:t>
            </a:r>
            <a:r>
              <a:rPr lang="en-MY" sz="2000" b="1" i="1" dirty="0" smtClean="0"/>
              <a:t>Bibliographic Institution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MY" sz="2000" b="1" i="1" dirty="0" smtClean="0"/>
              <a:t>  Record</a:t>
            </a:r>
            <a:r>
              <a:rPr lang="en-MY" sz="2000" dirty="0" smtClean="0"/>
              <a:t> </a:t>
            </a:r>
            <a:r>
              <a:rPr lang="en-MY" sz="2000" dirty="0" err="1" smtClean="0"/>
              <a:t>ialah</a:t>
            </a:r>
            <a:r>
              <a:rPr lang="en-MY" sz="2000" dirty="0" smtClean="0"/>
              <a:t> tag yang </a:t>
            </a:r>
            <a:r>
              <a:rPr lang="en-MY" sz="2000" dirty="0" err="1" smtClean="0"/>
              <a:t>telah</a:t>
            </a:r>
            <a:r>
              <a:rPr lang="en-MY" sz="2000" dirty="0" smtClean="0"/>
              <a:t> </a:t>
            </a:r>
            <a:r>
              <a:rPr lang="en-MY" sz="2000" dirty="0" err="1" smtClean="0"/>
              <a:t>ditetapkan</a:t>
            </a:r>
            <a:r>
              <a:rPr lang="en-MY" sz="2000" dirty="0" smtClean="0"/>
              <a:t> </a:t>
            </a:r>
            <a:r>
              <a:rPr lang="en-MY" sz="2000" dirty="0" err="1" smtClean="0"/>
              <a:t>oleh</a:t>
            </a:r>
            <a:r>
              <a:rPr lang="en-MY" sz="2000" dirty="0" smtClean="0"/>
              <a:t> OCLC Connexion.</a:t>
            </a:r>
          </a:p>
          <a:p>
            <a:pPr>
              <a:buNone/>
            </a:pPr>
            <a:endParaRPr lang="en-MY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3934"/>
          <a:stretch>
            <a:fillRect/>
          </a:stretch>
        </p:blipFill>
        <p:spPr bwMode="auto">
          <a:xfrm>
            <a:off x="1043608" y="1916832"/>
            <a:ext cx="68407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Oval 77"/>
          <p:cNvSpPr>
            <a:spLocks noChangeArrowheads="1"/>
          </p:cNvSpPr>
          <p:nvPr/>
        </p:nvSpPr>
        <p:spPr bwMode="auto">
          <a:xfrm>
            <a:off x="3779912" y="2632149"/>
            <a:ext cx="576064" cy="14877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 rot="10800000">
            <a:off x="3059832" y="2636912"/>
            <a:ext cx="738187" cy="134937"/>
          </a:xfrm>
          <a:prstGeom prst="leftArrow">
            <a:avLst>
              <a:gd name="adj1" fmla="val 50000"/>
              <a:gd name="adj2" fmla="val 136765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2800" b="1" i="1" dirty="0" smtClean="0"/>
              <a:t>5. Export 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dirty="0" err="1"/>
              <a:t>Klik</a:t>
            </a:r>
            <a:r>
              <a:rPr lang="en-US" sz="2800" b="1" dirty="0"/>
              <a:t> Tools &gt; Options &gt; Export &gt; Create &gt; </a:t>
            </a:r>
            <a:r>
              <a:rPr lang="en-US" sz="2800" b="1" dirty="0" err="1"/>
              <a:t>Pilih</a:t>
            </a:r>
            <a:r>
              <a:rPr lang="en-US" sz="2800" b="1" dirty="0"/>
              <a:t> File &gt; Ok. </a:t>
            </a:r>
            <a:endParaRPr lang="en-US" sz="2800" b="1" dirty="0" smtClean="0"/>
          </a:p>
          <a:p>
            <a:pPr>
              <a:buNone/>
            </a:pPr>
            <a:endParaRPr lang="en-MY" sz="2800" dirty="0"/>
          </a:p>
          <a:p>
            <a:pPr>
              <a:buNone/>
            </a:pPr>
            <a:endParaRPr lang="en-MY" dirty="0"/>
          </a:p>
          <a:p>
            <a:pPr>
              <a:buNone/>
            </a:pPr>
            <a:endParaRPr lang="en-MY" dirty="0"/>
          </a:p>
          <a:p>
            <a:pPr>
              <a:buNone/>
            </a:pPr>
            <a:endParaRPr lang="en-MY" dirty="0" smtClean="0"/>
          </a:p>
          <a:p>
            <a:pPr>
              <a:buNone/>
            </a:pPr>
            <a:endParaRPr lang="en-MY" dirty="0"/>
          </a:p>
          <a:p>
            <a:pPr>
              <a:buNone/>
            </a:pPr>
            <a:endParaRPr lang="en-MY" dirty="0" smtClean="0"/>
          </a:p>
          <a:p>
            <a:pPr>
              <a:buNone/>
            </a:pPr>
            <a:endParaRPr lang="en-MY" dirty="0"/>
          </a:p>
          <a:p>
            <a:pPr>
              <a:buNone/>
            </a:pPr>
            <a:endParaRPr lang="en-MY" dirty="0" smtClean="0"/>
          </a:p>
          <a:p>
            <a:pPr>
              <a:buNone/>
            </a:pPr>
            <a:r>
              <a:rPr lang="en-MY" sz="2600" dirty="0" smtClean="0"/>
              <a:t> 	</a:t>
            </a:r>
            <a:r>
              <a:rPr lang="en-MY" sz="2400" dirty="0" smtClean="0"/>
              <a:t>Di </a:t>
            </a:r>
            <a:r>
              <a:rPr lang="en-MY" sz="2400" dirty="0" err="1" smtClean="0"/>
              <a:t>paparan</a:t>
            </a:r>
            <a:r>
              <a:rPr lang="en-MY" sz="2400" dirty="0" smtClean="0"/>
              <a:t> </a:t>
            </a:r>
            <a:r>
              <a:rPr lang="en-MY" sz="2400" b="1" i="1" dirty="0" smtClean="0"/>
              <a:t>Export Filename</a:t>
            </a:r>
            <a:r>
              <a:rPr lang="en-MY" sz="2400" dirty="0" smtClean="0"/>
              <a:t>, </a:t>
            </a:r>
            <a:r>
              <a:rPr lang="en-MY" sz="2400" dirty="0" err="1" smtClean="0"/>
              <a:t>bina</a:t>
            </a:r>
            <a:r>
              <a:rPr lang="en-MY" sz="2400" dirty="0" smtClean="0"/>
              <a:t> file (</a:t>
            </a:r>
            <a:r>
              <a:rPr lang="en-MY" sz="2400" dirty="0" err="1" smtClean="0"/>
              <a:t>contoh</a:t>
            </a:r>
            <a:r>
              <a:rPr lang="en-MY" sz="2400" dirty="0" smtClean="0"/>
              <a:t> </a:t>
            </a:r>
            <a:r>
              <a:rPr lang="en-MY" sz="2400" b="1" i="1" dirty="0" smtClean="0"/>
              <a:t>File Name Testing OCLC).Export Filename </a:t>
            </a:r>
            <a:r>
              <a:rPr lang="en-MY" sz="2400" dirty="0" smtClean="0"/>
              <a:t>&gt; </a:t>
            </a:r>
            <a:r>
              <a:rPr lang="en-MY" sz="2400" dirty="0" err="1" smtClean="0"/>
              <a:t>Klik</a:t>
            </a:r>
            <a:r>
              <a:rPr lang="en-MY" sz="2400" dirty="0" smtClean="0"/>
              <a:t> </a:t>
            </a:r>
            <a:r>
              <a:rPr lang="en-MY" sz="2400" b="1" dirty="0" smtClean="0"/>
              <a:t>Open &gt; Export Destination Name &gt; </a:t>
            </a:r>
            <a:r>
              <a:rPr lang="en-MY" sz="2400" b="1" dirty="0" smtClean="0"/>
              <a:t>Ok</a:t>
            </a:r>
            <a:r>
              <a:rPr lang="en-MY" sz="2400" dirty="0" smtClean="0"/>
              <a:t>. </a:t>
            </a:r>
            <a:endParaRPr lang="en-MY" sz="2400" dirty="0" smtClean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911"/>
          <a:stretch>
            <a:fillRect/>
          </a:stretch>
        </p:blipFill>
        <p:spPr bwMode="auto">
          <a:xfrm>
            <a:off x="1619672" y="1755716"/>
            <a:ext cx="55526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Oval 75"/>
          <p:cNvSpPr>
            <a:spLocks noChangeArrowheads="1"/>
          </p:cNvSpPr>
          <p:nvPr/>
        </p:nvSpPr>
        <p:spPr bwMode="auto">
          <a:xfrm>
            <a:off x="4285630" y="2435176"/>
            <a:ext cx="214362" cy="20173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 rot="10800000">
            <a:off x="3419872" y="2420888"/>
            <a:ext cx="828866" cy="186898"/>
          </a:xfrm>
          <a:prstGeom prst="leftArrow">
            <a:avLst>
              <a:gd name="adj1" fmla="val 50000"/>
              <a:gd name="adj2" fmla="val 136470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7214" r="17726" b="18297"/>
          <a:stretch>
            <a:fillRect/>
          </a:stretch>
        </p:blipFill>
        <p:spPr bwMode="auto">
          <a:xfrm>
            <a:off x="323528" y="332656"/>
            <a:ext cx="396044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7224" t="13619" r="18351" b="18283"/>
          <a:stretch>
            <a:fillRect/>
          </a:stretch>
        </p:blipFill>
        <p:spPr bwMode="auto">
          <a:xfrm>
            <a:off x="4644008" y="3284984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31915" t="35855" r="32052" b="40002"/>
          <a:stretch>
            <a:fillRect/>
          </a:stretch>
        </p:blipFill>
        <p:spPr bwMode="auto">
          <a:xfrm>
            <a:off x="5004048" y="908720"/>
            <a:ext cx="32403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3275856" y="1916832"/>
            <a:ext cx="1656184" cy="216024"/>
          </a:xfrm>
          <a:prstGeom prst="rightArrow">
            <a:avLst>
              <a:gd name="adj1" fmla="val 50000"/>
              <a:gd name="adj2" fmla="val 20720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 rot="5400000">
            <a:off x="5726905" y="2850159"/>
            <a:ext cx="819797" cy="393303"/>
          </a:xfrm>
          <a:prstGeom prst="rightArrow">
            <a:avLst>
              <a:gd name="adj1" fmla="val 50000"/>
              <a:gd name="adj2" fmla="val 50847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32040" y="5229200"/>
            <a:ext cx="2232248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139952" y="5373216"/>
            <a:ext cx="741040" cy="216024"/>
          </a:xfrm>
          <a:prstGeom prst="rightArrow">
            <a:avLst>
              <a:gd name="adj1" fmla="val 50000"/>
              <a:gd name="adj2" fmla="val 50847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15616" y="5301208"/>
            <a:ext cx="3168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PERLU TICK SEMUA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i="1" dirty="0" smtClean="0"/>
              <a:t>6. Fonts. 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 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b="1" dirty="0"/>
              <a:t>Tools &gt;</a:t>
            </a:r>
            <a:r>
              <a:rPr lang="en-US" sz="2800" dirty="0"/>
              <a:t> </a:t>
            </a:r>
            <a:r>
              <a:rPr lang="en-US" sz="2800" b="1" dirty="0"/>
              <a:t>Options &gt; Fonts &gt; Apply &gt; Ok</a:t>
            </a:r>
            <a:endParaRPr lang="en-MY" sz="2800" dirty="0"/>
          </a:p>
          <a:p>
            <a:endParaRPr lang="en-MY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4183"/>
          <a:stretch>
            <a:fillRect/>
          </a:stretch>
        </p:blipFill>
        <p:spPr bwMode="auto">
          <a:xfrm>
            <a:off x="1259632" y="1844824"/>
            <a:ext cx="63367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Oval 1"/>
          <p:cNvSpPr>
            <a:spLocks noChangeArrowheads="1"/>
          </p:cNvSpPr>
          <p:nvPr/>
        </p:nvSpPr>
        <p:spPr bwMode="auto">
          <a:xfrm>
            <a:off x="4515940" y="2708921"/>
            <a:ext cx="344092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 rot="10800000">
            <a:off x="3707904" y="2708920"/>
            <a:ext cx="738187" cy="134938"/>
          </a:xfrm>
          <a:prstGeom prst="leftArrow">
            <a:avLst>
              <a:gd name="adj1" fmla="val 50000"/>
              <a:gd name="adj2" fmla="val 13676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>
              <a:buNone/>
            </a:pPr>
            <a:r>
              <a:rPr lang="en-US" sz="2800" b="1" i="1" dirty="0" smtClean="0"/>
              <a:t>7. General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dirty="0" smtClean="0"/>
              <a:t> </a:t>
            </a:r>
            <a:r>
              <a:rPr lang="en-US" sz="2800" b="1" dirty="0"/>
              <a:t>Tools &gt; Options &gt; General &gt; Apply &gt; Ok </a:t>
            </a:r>
            <a:endParaRPr lang="en-MY" sz="2800" dirty="0"/>
          </a:p>
          <a:p>
            <a:pPr>
              <a:buNone/>
            </a:pPr>
            <a:r>
              <a:rPr lang="en-US" sz="2800" dirty="0"/>
              <a:t> 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505"/>
          <a:stretch>
            <a:fillRect/>
          </a:stretch>
        </p:blipFill>
        <p:spPr bwMode="auto">
          <a:xfrm>
            <a:off x="1187624" y="2132856"/>
            <a:ext cx="59766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7" name="Oval 1"/>
          <p:cNvSpPr>
            <a:spLocks noChangeArrowheads="1"/>
          </p:cNvSpPr>
          <p:nvPr/>
        </p:nvSpPr>
        <p:spPr bwMode="auto">
          <a:xfrm>
            <a:off x="4518100" y="2996952"/>
            <a:ext cx="341932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6018" name="AutoShape 2"/>
          <p:cNvSpPr>
            <a:spLocks noChangeArrowheads="1"/>
          </p:cNvSpPr>
          <p:nvPr/>
        </p:nvSpPr>
        <p:spPr bwMode="auto">
          <a:xfrm rot="10800000">
            <a:off x="3779912" y="2996952"/>
            <a:ext cx="738188" cy="134937"/>
          </a:xfrm>
          <a:prstGeom prst="leftArrow">
            <a:avLst>
              <a:gd name="adj1" fmla="val 50000"/>
              <a:gd name="adj2" fmla="val 136765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9. International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dirty="0" smtClean="0"/>
              <a:t> </a:t>
            </a:r>
            <a:r>
              <a:rPr lang="en-US" sz="2800" b="1" dirty="0"/>
              <a:t>Tools &gt; Option &gt; International &gt; Apply &gt; Ok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731"/>
          <a:stretch>
            <a:fillRect/>
          </a:stretch>
        </p:blipFill>
        <p:spPr bwMode="auto">
          <a:xfrm>
            <a:off x="1547664" y="2060848"/>
            <a:ext cx="63367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Oval 1"/>
          <p:cNvSpPr>
            <a:spLocks noChangeArrowheads="1"/>
          </p:cNvSpPr>
          <p:nvPr/>
        </p:nvSpPr>
        <p:spPr bwMode="auto">
          <a:xfrm>
            <a:off x="6028680" y="2996952"/>
            <a:ext cx="631552" cy="149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3970" name="AutoShape 2"/>
          <p:cNvSpPr>
            <a:spLocks noChangeArrowheads="1"/>
          </p:cNvSpPr>
          <p:nvPr/>
        </p:nvSpPr>
        <p:spPr bwMode="auto">
          <a:xfrm rot="10800000">
            <a:off x="5292080" y="2996952"/>
            <a:ext cx="736600" cy="134938"/>
          </a:xfrm>
          <a:prstGeom prst="leftArrow">
            <a:avLst>
              <a:gd name="adj1" fmla="val 50000"/>
              <a:gd name="adj2" fmla="val 136470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lvl="0">
              <a:buNone/>
            </a:pPr>
            <a:r>
              <a:rPr lang="en-US" sz="2800" b="1" i="1" dirty="0" smtClean="0"/>
              <a:t>10. My </a:t>
            </a:r>
            <a:r>
              <a:rPr lang="en-US" sz="2800" b="1" i="1" dirty="0"/>
              <a:t>Status.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b="1" dirty="0"/>
              <a:t>Tools &gt; Options &gt;My Status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4183"/>
          <a:stretch>
            <a:fillRect/>
          </a:stretch>
        </p:blipFill>
        <p:spPr bwMode="auto">
          <a:xfrm>
            <a:off x="1403648" y="1628800"/>
            <a:ext cx="6042992" cy="454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2543150" y="2636913"/>
            <a:ext cx="300658" cy="139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 rot="10800000">
            <a:off x="1763688" y="2636912"/>
            <a:ext cx="738187" cy="134938"/>
          </a:xfrm>
          <a:prstGeom prst="leftArrow">
            <a:avLst>
              <a:gd name="adj1" fmla="val 50000"/>
              <a:gd name="adj2" fmla="val 13676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11. Printing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dirty="0" smtClean="0"/>
              <a:t> </a:t>
            </a:r>
            <a:r>
              <a:rPr lang="en-US" sz="2800" b="1" dirty="0"/>
              <a:t>Tools &gt; Options &gt; Printing &gt; Apply &gt; Ok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4183"/>
          <a:stretch>
            <a:fillRect/>
          </a:stretch>
        </p:blipFill>
        <p:spPr bwMode="auto">
          <a:xfrm>
            <a:off x="1547664" y="1772816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3052986" y="2731145"/>
            <a:ext cx="350838" cy="112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 rot="10800000">
            <a:off x="2195736" y="2708920"/>
            <a:ext cx="736600" cy="134937"/>
          </a:xfrm>
          <a:prstGeom prst="leftArrow">
            <a:avLst>
              <a:gd name="adj1" fmla="val 50000"/>
              <a:gd name="adj2" fmla="val 136471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dirty="0" smtClean="0"/>
              <a:t>12. RDA</a:t>
            </a:r>
            <a:r>
              <a:rPr lang="en-US" sz="2800" b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b="1" dirty="0"/>
              <a:t>Tools &gt; Options &gt; RDA &gt; Apply &gt; Ok</a:t>
            </a:r>
            <a:endParaRPr lang="en-MY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957"/>
          <a:stretch>
            <a:fillRect/>
          </a:stretch>
        </p:blipFill>
        <p:spPr bwMode="auto">
          <a:xfrm>
            <a:off x="1331640" y="1988840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Oval 1"/>
          <p:cNvSpPr>
            <a:spLocks noChangeArrowheads="1"/>
          </p:cNvSpPr>
          <p:nvPr/>
        </p:nvSpPr>
        <p:spPr bwMode="auto">
          <a:xfrm>
            <a:off x="3131840" y="2924945"/>
            <a:ext cx="288032" cy="7200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555776" y="3284984"/>
            <a:ext cx="2160240" cy="792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468339" y="3411984"/>
            <a:ext cx="973137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Y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Perlu</a:t>
            </a:r>
            <a:r>
              <a:rPr kumimoji="0" lang="en-M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MY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tanda</a:t>
            </a:r>
            <a:r>
              <a:rPr kumimoji="0" lang="en-MY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MY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√</a:t>
            </a:r>
            <a:endParaRPr kumimoji="0" lang="en-MY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Y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semua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 rot="10800000">
            <a:off x="2339752" y="2852936"/>
            <a:ext cx="738188" cy="134937"/>
          </a:xfrm>
          <a:prstGeom prst="leftArrow">
            <a:avLst>
              <a:gd name="adj1" fmla="val 50000"/>
              <a:gd name="adj2" fmla="val 136765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6021288"/>
          </a:xfrm>
        </p:spPr>
        <p:txBody>
          <a:bodyPr numCol="2">
            <a:noAutofit/>
          </a:bodyPr>
          <a:lstStyle/>
          <a:p>
            <a:pPr lvl="0">
              <a:buNone/>
            </a:pPr>
            <a:r>
              <a:rPr lang="en-MY" b="1" dirty="0" smtClean="0"/>
              <a:t>A. </a:t>
            </a:r>
            <a:r>
              <a:rPr lang="en-US" b="1" dirty="0" smtClean="0"/>
              <a:t>CARA </a:t>
            </a:r>
            <a:r>
              <a:rPr lang="en-US" b="1" i="1" dirty="0" smtClean="0"/>
              <a:t>LOGON CONNEXION CLIENT </a:t>
            </a:r>
            <a:endParaRPr lang="en-MY" b="1" i="1" dirty="0" smtClean="0"/>
          </a:p>
          <a:p>
            <a:pPr lvl="0">
              <a:buNone/>
            </a:pPr>
            <a:r>
              <a:rPr lang="en-MY" sz="2000" b="1" dirty="0" smtClean="0"/>
              <a:t>B.</a:t>
            </a:r>
            <a:r>
              <a:rPr lang="en-US" sz="2000" b="1" dirty="0" smtClean="0"/>
              <a:t> </a:t>
            </a:r>
            <a:r>
              <a:rPr lang="en-US" b="1" i="1" dirty="0" smtClean="0"/>
              <a:t>SET UP OCLC CONNEXION</a:t>
            </a:r>
            <a:endParaRPr lang="en-US" sz="1100" b="1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Access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Authorization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Batch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err="1" smtClean="0"/>
              <a:t>Clasify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Derive Record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Export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Fonts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General</a:t>
            </a:r>
            <a:endParaRPr lang="en-MY" sz="1800" i="1" dirty="0" smtClean="0"/>
          </a:p>
          <a:p>
            <a:pPr lvl="0">
              <a:buNone/>
            </a:pPr>
            <a:endParaRPr lang="en-MY" sz="1800" dirty="0" smtClean="0"/>
          </a:p>
          <a:p>
            <a:pPr lvl="0">
              <a:buFont typeface="Wingdings" pitchFamily="2" charset="2"/>
              <a:buChar char="v"/>
            </a:pPr>
            <a:endParaRPr lang="en-US" sz="1800" b="1" dirty="0" smtClean="0"/>
          </a:p>
          <a:p>
            <a:pPr lvl="0">
              <a:buFont typeface="Wingdings" pitchFamily="2" charset="2"/>
              <a:buChar char="v"/>
            </a:pPr>
            <a:endParaRPr lang="en-US" sz="1800" b="1" dirty="0" smtClean="0"/>
          </a:p>
          <a:p>
            <a:pPr lvl="0">
              <a:buFont typeface="Wingdings" pitchFamily="2" charset="2"/>
              <a:buChar char="v"/>
            </a:pPr>
            <a:endParaRPr lang="en-US" sz="1800" b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International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My Status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Printing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RDA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Record Display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Spelling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i="1" dirty="0" smtClean="0"/>
              <a:t>Toolbar</a:t>
            </a:r>
            <a:endParaRPr lang="en-MY" sz="1800" i="1" dirty="0" smtClean="0"/>
          </a:p>
          <a:p>
            <a:pPr lvl="0">
              <a:buFont typeface="Wingdings" pitchFamily="2" charset="2"/>
              <a:buChar char="v"/>
            </a:pPr>
            <a:r>
              <a:rPr lang="en-US" sz="1800" b="1" dirty="0" smtClean="0"/>
              <a:t>Z39.50</a:t>
            </a:r>
            <a:endParaRPr lang="en-MY" sz="1600" dirty="0" smtClean="0"/>
          </a:p>
          <a:p>
            <a:pPr>
              <a:buFont typeface="Wingdings" pitchFamily="2" charset="2"/>
              <a:buChar char="v"/>
            </a:pPr>
            <a:endParaRPr lang="en-MY" sz="1100" dirty="0"/>
          </a:p>
          <a:p>
            <a:pPr algn="ctr">
              <a:buFont typeface="Wingdings" pitchFamily="2" charset="2"/>
              <a:buChar char="v"/>
            </a:pPr>
            <a:endParaRPr lang="en-MY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048672" cy="76470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KANDUNGAN </a:t>
            </a:r>
            <a:r>
              <a:rPr lang="en-US" sz="3600" b="1" u="sng" dirty="0" smtClean="0">
                <a:solidFill>
                  <a:srgbClr val="FF0000"/>
                </a:solidFill>
              </a:rPr>
              <a:t>MODUL</a:t>
            </a:r>
            <a:r>
              <a:rPr lang="en-MY" sz="2800" dirty="0">
                <a:solidFill>
                  <a:schemeClr val="tx1"/>
                </a:solidFill>
              </a:rPr>
              <a:t/>
            </a:r>
            <a:br>
              <a:rPr lang="en-MY" sz="2800" dirty="0">
                <a:solidFill>
                  <a:schemeClr val="tx1"/>
                </a:solidFill>
              </a:rPr>
            </a:br>
            <a:endParaRPr lang="en-MY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lvl="0">
              <a:buNone/>
            </a:pPr>
            <a:r>
              <a:rPr lang="en-US" sz="2800" b="1" i="1" dirty="0" smtClean="0"/>
              <a:t>13. Record </a:t>
            </a:r>
            <a:r>
              <a:rPr lang="en-US" sz="2800" b="1" i="1" dirty="0"/>
              <a:t>Display.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dirty="0" smtClean="0"/>
              <a:t> </a:t>
            </a:r>
            <a:r>
              <a:rPr lang="en-US" sz="2800" b="1" dirty="0"/>
              <a:t>Tools &gt; Options &gt; Record Display &gt; Apply &gt; Ok</a:t>
            </a:r>
            <a:endParaRPr lang="en-MY" sz="2800" dirty="0"/>
          </a:p>
          <a:p>
            <a:pPr>
              <a:buNone/>
            </a:pPr>
            <a:r>
              <a:rPr lang="en-US" sz="2800" dirty="0"/>
              <a:t> 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4410"/>
          <a:stretch>
            <a:fillRect/>
          </a:stretch>
        </p:blipFill>
        <p:spPr bwMode="auto">
          <a:xfrm>
            <a:off x="1619672" y="2060848"/>
            <a:ext cx="59766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Oval 1"/>
          <p:cNvSpPr>
            <a:spLocks noChangeArrowheads="1"/>
          </p:cNvSpPr>
          <p:nvPr/>
        </p:nvSpPr>
        <p:spPr bwMode="auto">
          <a:xfrm>
            <a:off x="3635897" y="2924944"/>
            <a:ext cx="520328" cy="18472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0898" name="AutoShape 2"/>
          <p:cNvSpPr>
            <a:spLocks noChangeArrowheads="1"/>
          </p:cNvSpPr>
          <p:nvPr/>
        </p:nvSpPr>
        <p:spPr bwMode="auto">
          <a:xfrm rot="10800000">
            <a:off x="2843808" y="2924944"/>
            <a:ext cx="738187" cy="134937"/>
          </a:xfrm>
          <a:prstGeom prst="leftArrow">
            <a:avLst>
              <a:gd name="adj1" fmla="val 50000"/>
              <a:gd name="adj2" fmla="val 136765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14. </a:t>
            </a:r>
            <a:r>
              <a:rPr lang="en-US" sz="2800" b="1" i="1" dirty="0" smtClean="0"/>
              <a:t>Spelling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b="1" dirty="0"/>
              <a:t>Tools &gt; Options &gt; Spelling &gt; Apply &gt; Ok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957"/>
          <a:stretch>
            <a:fillRect/>
          </a:stretch>
        </p:blipFill>
        <p:spPr bwMode="auto">
          <a:xfrm>
            <a:off x="1331640" y="1916832"/>
            <a:ext cx="64807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3" name="Oval 1"/>
          <p:cNvSpPr>
            <a:spLocks noChangeArrowheads="1"/>
          </p:cNvSpPr>
          <p:nvPr/>
        </p:nvSpPr>
        <p:spPr bwMode="auto">
          <a:xfrm>
            <a:off x="3995936" y="2780928"/>
            <a:ext cx="432048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9874" name="AutoShape 2"/>
          <p:cNvSpPr>
            <a:spLocks noChangeArrowheads="1"/>
          </p:cNvSpPr>
          <p:nvPr/>
        </p:nvSpPr>
        <p:spPr bwMode="auto">
          <a:xfrm rot="10800000">
            <a:off x="3203848" y="2780928"/>
            <a:ext cx="738188" cy="134938"/>
          </a:xfrm>
          <a:prstGeom prst="leftArrow">
            <a:avLst>
              <a:gd name="adj1" fmla="val 50000"/>
              <a:gd name="adj2" fmla="val 13676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i="1" dirty="0" smtClean="0"/>
              <a:t>15. Toolbar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dirty="0" smtClean="0"/>
              <a:t> </a:t>
            </a:r>
            <a:r>
              <a:rPr lang="en-US" sz="2800" b="1" dirty="0"/>
              <a:t>Tools &gt; Options &gt; Toolbar &gt; Apply &gt; Ok</a:t>
            </a:r>
            <a:endParaRPr lang="en-MY" sz="2800" dirty="0"/>
          </a:p>
          <a:p>
            <a:pPr>
              <a:buNone/>
            </a:pPr>
            <a:endParaRPr lang="en-MY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957"/>
          <a:stretch>
            <a:fillRect/>
          </a:stretch>
        </p:blipFill>
        <p:spPr bwMode="auto">
          <a:xfrm>
            <a:off x="1259632" y="1844824"/>
            <a:ext cx="6048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4067944" y="2708920"/>
            <a:ext cx="288032" cy="1440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 rot="8331928">
            <a:off x="3563522" y="3061690"/>
            <a:ext cx="738188" cy="275871"/>
          </a:xfrm>
          <a:prstGeom prst="leftArrow">
            <a:avLst>
              <a:gd name="adj1" fmla="val 50000"/>
              <a:gd name="adj2" fmla="val 138393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16. </a:t>
            </a:r>
            <a:r>
              <a:rPr lang="en-US" sz="2800" b="1" i="1" dirty="0" smtClean="0"/>
              <a:t>Z39.50</a:t>
            </a:r>
            <a:r>
              <a:rPr lang="en-US" sz="2800" b="1" i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dirty="0" err="1"/>
              <a:t>Klik</a:t>
            </a:r>
            <a:r>
              <a:rPr lang="en-US" sz="2800" dirty="0"/>
              <a:t> </a:t>
            </a:r>
            <a:r>
              <a:rPr lang="en-US" sz="2800" b="1" dirty="0"/>
              <a:t>Tools &gt; Options &gt; Z39.50 &gt; Apply &gt; Ok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4410"/>
          <a:stretch>
            <a:fillRect/>
          </a:stretch>
        </p:blipFill>
        <p:spPr bwMode="auto">
          <a:xfrm>
            <a:off x="1403648" y="2420888"/>
            <a:ext cx="61206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3568" y="3717032"/>
            <a:ext cx="1809750" cy="57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MY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Penetapan untuk Z39.50 bergantung kepada institusi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499992" y="3212976"/>
            <a:ext cx="360039" cy="18948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27784" y="3573016"/>
            <a:ext cx="3114675" cy="814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860032" y="3284984"/>
            <a:ext cx="738188" cy="134937"/>
          </a:xfrm>
          <a:prstGeom prst="leftArrow">
            <a:avLst>
              <a:gd name="adj1" fmla="val 50000"/>
              <a:gd name="adj2" fmla="val 136765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16824" cy="3744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lvl="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b="1" dirty="0" smtClean="0"/>
              <a:t> </a:t>
            </a:r>
            <a:r>
              <a:rPr lang="en-US" b="1" dirty="0"/>
              <a:t>Windows Start &gt; Programs &gt; OCLC </a:t>
            </a:r>
            <a:r>
              <a:rPr lang="en-US" b="1" dirty="0" err="1" smtClean="0"/>
              <a:t>Connexion</a:t>
            </a:r>
            <a:r>
              <a:rPr lang="en-US" b="1" dirty="0" smtClean="0"/>
              <a:t> &gt; Enter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ikon</a:t>
            </a:r>
            <a:r>
              <a:rPr lang="en-US" dirty="0"/>
              <a:t> </a:t>
            </a:r>
            <a:r>
              <a:rPr lang="en-MY" dirty="0"/>
              <a:t> </a:t>
            </a:r>
            <a:r>
              <a:rPr lang="en-US" b="1" dirty="0"/>
              <a:t>client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skrin</a:t>
            </a:r>
            <a:r>
              <a:rPr lang="en-US" dirty="0"/>
              <a:t> </a:t>
            </a:r>
            <a:r>
              <a:rPr lang="en-US" i="1" dirty="0"/>
              <a:t>desktop.</a:t>
            </a:r>
            <a:r>
              <a:rPr lang="en-US" dirty="0"/>
              <a:t> </a:t>
            </a:r>
            <a:endParaRPr lang="en-MY" dirty="0"/>
          </a:p>
          <a:p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2664" cy="72008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lphaUcPeriod"/>
            </a:pPr>
            <a:r>
              <a:rPr lang="en-MY" sz="3200" b="1" dirty="0" smtClean="0">
                <a:solidFill>
                  <a:srgbClr val="FF0000"/>
                </a:solidFill>
              </a:rPr>
              <a:t> CARA </a:t>
            </a:r>
            <a:r>
              <a:rPr lang="en-MY" sz="3200" b="1" i="1" dirty="0" smtClean="0">
                <a:solidFill>
                  <a:srgbClr val="FF0000"/>
                </a:solidFill>
              </a:rPr>
              <a:t>LOGON CONNEXION CLIENT</a:t>
            </a:r>
            <a:endParaRPr lang="en-MY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486"/>
          <a:stretch>
            <a:fillRect/>
          </a:stretch>
        </p:blipFill>
        <p:spPr bwMode="auto">
          <a:xfrm>
            <a:off x="1403648" y="2204864"/>
            <a:ext cx="6278488" cy="39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flipV="1">
            <a:off x="1979712" y="3068960"/>
            <a:ext cx="355612" cy="28806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 rot="7592835" flipV="1">
            <a:off x="2207457" y="2721624"/>
            <a:ext cx="542359" cy="302270"/>
          </a:xfrm>
          <a:prstGeom prst="rightArrow">
            <a:avLst>
              <a:gd name="adj1" fmla="val 50000"/>
              <a:gd name="adj2" fmla="val 40147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900" dirty="0"/>
              <a:t>2</a:t>
            </a:r>
            <a:r>
              <a:rPr lang="en-US" sz="2900" dirty="0"/>
              <a:t>. </a:t>
            </a:r>
            <a:r>
              <a:rPr lang="en-US" sz="5900" dirty="0" err="1"/>
              <a:t>Kemudian</a:t>
            </a:r>
            <a:r>
              <a:rPr lang="en-US" sz="5900" dirty="0"/>
              <a:t> </a:t>
            </a:r>
            <a:r>
              <a:rPr lang="en-US" sz="5900" dirty="0" err="1"/>
              <a:t>klik</a:t>
            </a:r>
            <a:r>
              <a:rPr lang="en-US" sz="5900" dirty="0"/>
              <a:t> menu </a:t>
            </a:r>
            <a:r>
              <a:rPr lang="en-US" sz="5900" b="1" dirty="0"/>
              <a:t>File &gt; </a:t>
            </a:r>
            <a:r>
              <a:rPr lang="en-US" sz="5900" b="1" dirty="0" smtClean="0"/>
              <a:t>Logon</a:t>
            </a:r>
            <a:r>
              <a:rPr lang="en-US" sz="5900" dirty="0"/>
              <a:t>, </a:t>
            </a:r>
            <a:r>
              <a:rPr lang="en-US" sz="5900" dirty="0" err="1"/>
              <a:t>atau</a:t>
            </a:r>
            <a:r>
              <a:rPr lang="en-US" sz="5900" dirty="0"/>
              <a:t> </a:t>
            </a:r>
            <a:r>
              <a:rPr lang="en-US" sz="5900" dirty="0" err="1"/>
              <a:t>terus</a:t>
            </a:r>
            <a:r>
              <a:rPr lang="en-US" sz="5900" dirty="0"/>
              <a:t> </a:t>
            </a:r>
            <a:r>
              <a:rPr lang="en-US" sz="5900" dirty="0" smtClean="0"/>
              <a:t>icon             </a:t>
            </a:r>
            <a:r>
              <a:rPr lang="en-US" sz="5900" dirty="0" err="1" smtClean="0"/>
              <a:t>atau</a:t>
            </a:r>
            <a:r>
              <a:rPr lang="en-US" sz="5900" dirty="0" smtClean="0"/>
              <a:t> </a:t>
            </a:r>
            <a:r>
              <a:rPr lang="en-US" sz="5900" dirty="0" err="1"/>
              <a:t>tekan</a:t>
            </a:r>
            <a:r>
              <a:rPr lang="en-US" sz="5900" dirty="0"/>
              <a:t> </a:t>
            </a:r>
            <a:r>
              <a:rPr lang="en-US" sz="5900" dirty="0" err="1"/>
              <a:t>butang</a:t>
            </a:r>
            <a:r>
              <a:rPr lang="en-US" sz="5900" dirty="0"/>
              <a:t> </a:t>
            </a:r>
            <a:r>
              <a:rPr lang="en-US" sz="5900" b="1" dirty="0"/>
              <a:t>&lt;Ctrl&gt;&lt;F1&gt;</a:t>
            </a:r>
            <a:r>
              <a:rPr lang="en-US" sz="5900" dirty="0"/>
              <a:t> </a:t>
            </a:r>
            <a:r>
              <a:rPr lang="en-US" sz="5900" dirty="0" err="1"/>
              <a:t>serentak</a:t>
            </a:r>
            <a:r>
              <a:rPr lang="en-US" sz="5900" dirty="0"/>
              <a:t>.</a:t>
            </a:r>
            <a:endParaRPr lang="en-MY" sz="5900" dirty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endParaRPr lang="en-MY" dirty="0" smtClean="0"/>
          </a:p>
          <a:p>
            <a:pPr>
              <a:buNone/>
            </a:pPr>
            <a:endParaRPr lang="en-MY" dirty="0" smtClean="0"/>
          </a:p>
          <a:p>
            <a:pPr>
              <a:buNone/>
            </a:pPr>
            <a:r>
              <a:rPr lang="en-MY" dirty="0" smtClean="0"/>
              <a:t>				</a:t>
            </a:r>
            <a:r>
              <a:rPr lang="en-MY" sz="4000" dirty="0" smtClean="0"/>
              <a:t>ATAU</a:t>
            </a:r>
          </a:p>
          <a:p>
            <a:pPr>
              <a:buNone/>
            </a:pPr>
            <a:r>
              <a:rPr lang="en-MY" sz="4000" dirty="0" smtClean="0"/>
              <a:t> 		</a:t>
            </a:r>
            <a:r>
              <a:rPr lang="en-MY" sz="4000" dirty="0" err="1" smtClean="0"/>
              <a:t>Klik</a:t>
            </a:r>
            <a:r>
              <a:rPr lang="en-MY" sz="4000" dirty="0" smtClean="0"/>
              <a:t> icon login.</a:t>
            </a:r>
          </a:p>
          <a:p>
            <a:pPr>
              <a:buNone/>
            </a:pPr>
            <a:endParaRPr lang="en-MY" dirty="0" smtClean="0"/>
          </a:p>
          <a:p>
            <a:pPr>
              <a:buNone/>
            </a:pPr>
            <a:r>
              <a:rPr lang="en-MY" dirty="0" smtClean="0"/>
              <a:t>          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3817" t="66007" r="49735" b="22112"/>
          <a:stretch>
            <a:fillRect/>
          </a:stretch>
        </p:blipFill>
        <p:spPr bwMode="auto">
          <a:xfrm rot="151587" flipH="1">
            <a:off x="1841005" y="996398"/>
            <a:ext cx="716630" cy="25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/>
          <a:srcRect b="10643"/>
          <a:stretch>
            <a:fillRect/>
          </a:stretch>
        </p:blipFill>
        <p:spPr bwMode="auto">
          <a:xfrm>
            <a:off x="1403648" y="1772816"/>
            <a:ext cx="62646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b="85588"/>
          <a:stretch>
            <a:fillRect/>
          </a:stretch>
        </p:blipFill>
        <p:spPr bwMode="auto">
          <a:xfrm>
            <a:off x="1547664" y="5589240"/>
            <a:ext cx="6192688" cy="8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827584" y="1916832"/>
            <a:ext cx="577403" cy="216024"/>
          </a:xfrm>
          <a:prstGeom prst="rightArrow">
            <a:avLst>
              <a:gd name="adj1" fmla="val 50000"/>
              <a:gd name="adj2" fmla="val 63194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8549282">
            <a:off x="2402748" y="6236628"/>
            <a:ext cx="497955" cy="213442"/>
          </a:xfrm>
          <a:prstGeom prst="rightArrow">
            <a:avLst>
              <a:gd name="adj1" fmla="val 50000"/>
              <a:gd name="adj2" fmla="val 63194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3.Klik </a:t>
            </a:r>
            <a:r>
              <a:rPr lang="en-US" sz="2800" i="1" dirty="0"/>
              <a:t>Setup</a:t>
            </a:r>
            <a:r>
              <a:rPr lang="en-US" sz="2800" dirty="0"/>
              <a:t> </a:t>
            </a:r>
            <a:r>
              <a:rPr lang="en-US" sz="2800" b="1" dirty="0"/>
              <a:t>A</a:t>
            </a:r>
            <a:r>
              <a:rPr lang="en-US" sz="2800" b="1" i="1" dirty="0"/>
              <a:t>uthorization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membina</a:t>
            </a:r>
            <a:r>
              <a:rPr lang="en-US" sz="2800" dirty="0"/>
              <a:t> profile </a:t>
            </a:r>
            <a:r>
              <a:rPr lang="en-US" sz="2800" dirty="0" err="1"/>
              <a:t>pengguna</a:t>
            </a:r>
            <a:r>
              <a:rPr lang="en-US" sz="2800" dirty="0"/>
              <a:t>.</a:t>
            </a:r>
            <a:endParaRPr lang="en-MY" sz="2800" dirty="0"/>
          </a:p>
          <a:p>
            <a:pPr>
              <a:buNone/>
            </a:pPr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725"/>
          <a:stretch>
            <a:fillRect/>
          </a:stretch>
        </p:blipFill>
        <p:spPr bwMode="auto">
          <a:xfrm>
            <a:off x="1331640" y="1772816"/>
            <a:ext cx="62327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AutoShape 58"/>
          <p:cNvSpPr>
            <a:spLocks noChangeArrowheads="1"/>
          </p:cNvSpPr>
          <p:nvPr/>
        </p:nvSpPr>
        <p:spPr bwMode="auto">
          <a:xfrm>
            <a:off x="5508104" y="3717032"/>
            <a:ext cx="1343025" cy="333375"/>
          </a:xfrm>
          <a:prstGeom prst="leftArrow">
            <a:avLst>
              <a:gd name="adj1" fmla="val 50000"/>
              <a:gd name="adj2" fmla="val 10071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9458" name="Oval 2"/>
          <p:cNvSpPr>
            <a:spLocks/>
          </p:cNvSpPr>
          <p:nvPr/>
        </p:nvSpPr>
        <p:spPr bwMode="auto">
          <a:xfrm>
            <a:off x="4550842" y="3790057"/>
            <a:ext cx="904875" cy="193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821"/>
            <a:ext cx="8229600" cy="5577483"/>
          </a:xfrm>
        </p:spPr>
        <p:txBody>
          <a:bodyPr/>
          <a:lstStyle/>
          <a:p>
            <a:pPr lvl="0">
              <a:buNone/>
            </a:pPr>
            <a:r>
              <a:rPr lang="en-SG" dirty="0" smtClean="0"/>
              <a:t>4</a:t>
            </a:r>
            <a:r>
              <a:rPr lang="en-SG" sz="2800" dirty="0" smtClean="0"/>
              <a:t>. Di </a:t>
            </a:r>
            <a:r>
              <a:rPr lang="en-SG" sz="2800" dirty="0"/>
              <a:t>tab </a:t>
            </a:r>
            <a:r>
              <a:rPr lang="en-SG" sz="2800" b="1" dirty="0"/>
              <a:t>Authorizations </a:t>
            </a:r>
            <a:r>
              <a:rPr lang="en-SG" sz="2800" dirty="0" err="1"/>
              <a:t>masukkan</a:t>
            </a:r>
            <a:r>
              <a:rPr lang="en-SG" sz="2800" dirty="0"/>
              <a:t> </a:t>
            </a:r>
            <a:r>
              <a:rPr lang="en-SG" sz="2800" dirty="0" err="1"/>
              <a:t>maklumat</a:t>
            </a:r>
            <a:r>
              <a:rPr lang="en-SG" sz="2800" b="1" dirty="0"/>
              <a:t>  Authorization #, Password </a:t>
            </a:r>
            <a:r>
              <a:rPr lang="en-SG" sz="2800" dirty="0" err="1"/>
              <a:t>dan</a:t>
            </a:r>
            <a:r>
              <a:rPr lang="en-SG" sz="2800" b="1" dirty="0"/>
              <a:t> </a:t>
            </a:r>
            <a:r>
              <a:rPr lang="en-SG" sz="2800" b="1" dirty="0" smtClean="0"/>
              <a:t>Name.</a:t>
            </a:r>
            <a:endParaRPr lang="en-MY" sz="2800" dirty="0" smtClean="0"/>
          </a:p>
          <a:p>
            <a:pPr lvl="0">
              <a:buNone/>
            </a:pPr>
            <a:r>
              <a:rPr lang="en-SG" sz="2800" dirty="0" smtClean="0"/>
              <a:t>    </a:t>
            </a:r>
            <a:r>
              <a:rPr lang="en-SG" sz="2800" dirty="0" err="1" smtClean="0"/>
              <a:t>Klik</a:t>
            </a:r>
            <a:r>
              <a:rPr lang="en-SG" sz="2800" b="1" dirty="0" smtClean="0"/>
              <a:t> </a:t>
            </a:r>
            <a:r>
              <a:rPr lang="en-SG" sz="2800" b="1" dirty="0"/>
              <a:t>Apply &gt; Close</a:t>
            </a:r>
            <a:r>
              <a:rPr lang="en-SG" b="1" dirty="0"/>
              <a:t>.</a:t>
            </a:r>
            <a:endParaRPr lang="en-MY" dirty="0"/>
          </a:p>
          <a:p>
            <a:pPr>
              <a:buNone/>
            </a:pPr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3399"/>
          <a:stretch>
            <a:fillRect/>
          </a:stretch>
        </p:blipFill>
        <p:spPr bwMode="auto">
          <a:xfrm>
            <a:off x="1187624" y="2276872"/>
            <a:ext cx="6552728" cy="3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 rot="8705885">
            <a:off x="4854478" y="5272578"/>
            <a:ext cx="720080" cy="206946"/>
          </a:xfrm>
          <a:prstGeom prst="leftArrow">
            <a:avLst>
              <a:gd name="adj1" fmla="val 50000"/>
              <a:gd name="adj2" fmla="val 13676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Profile </a:t>
            </a:r>
            <a:r>
              <a:rPr lang="en-US" sz="2800" dirty="0" err="1"/>
              <a:t>pengguna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i="1" dirty="0"/>
              <a:t>set up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automatik</a:t>
            </a:r>
            <a:r>
              <a:rPr lang="en-US" sz="2800" dirty="0"/>
              <a:t>.</a:t>
            </a:r>
            <a:endParaRPr lang="en-MY" sz="2800" dirty="0"/>
          </a:p>
          <a:p>
            <a:pPr>
              <a:buNone/>
            </a:pPr>
            <a:endParaRPr lang="en-MY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3298" t="34813" r="33969" b="39252"/>
          <a:stretch>
            <a:fillRect/>
          </a:stretch>
        </p:blipFill>
        <p:spPr bwMode="auto">
          <a:xfrm>
            <a:off x="1259632" y="1988840"/>
            <a:ext cx="59046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Oval 40"/>
          <p:cNvSpPr>
            <a:spLocks/>
          </p:cNvSpPr>
          <p:nvPr/>
        </p:nvSpPr>
        <p:spPr bwMode="auto">
          <a:xfrm>
            <a:off x="3131840" y="2276872"/>
            <a:ext cx="3672408" cy="129614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1. </a:t>
            </a:r>
            <a:r>
              <a:rPr lang="en-US" sz="2800" b="1" i="1" dirty="0"/>
              <a:t>Access</a:t>
            </a:r>
            <a:r>
              <a:rPr lang="en-US" sz="2800" b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Klik</a:t>
            </a:r>
            <a:r>
              <a:rPr lang="en-US" sz="2800" dirty="0" smtClean="0"/>
              <a:t>  </a:t>
            </a:r>
            <a:r>
              <a:rPr lang="en-US" sz="2800" b="1" dirty="0"/>
              <a:t>Tools &gt; Options &gt; Access &gt; Apply &gt; Ok</a:t>
            </a:r>
            <a:endParaRPr lang="en-MY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52736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Arial"/>
                <a:ea typeface="Batang"/>
                <a:cs typeface="Times New Roman"/>
              </a:rPr>
              <a:t>B.</a:t>
            </a:r>
            <a:r>
              <a:rPr lang="en-US" sz="3600" b="1" i="1" dirty="0" smtClean="0">
                <a:solidFill>
                  <a:srgbClr val="FF0000"/>
                </a:solidFill>
                <a:latin typeface="Arial"/>
                <a:ea typeface="Batang"/>
                <a:cs typeface="Times New Roman"/>
              </a:rPr>
              <a:t>SET UP OCLC CONNEXION</a:t>
            </a:r>
            <a:endParaRPr lang="en-MY" sz="3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4202"/>
          <a:stretch>
            <a:fillRect/>
          </a:stretch>
        </p:blipFill>
        <p:spPr bwMode="auto">
          <a:xfrm>
            <a:off x="1331640" y="2492896"/>
            <a:ext cx="5544616" cy="36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Oval 1"/>
          <p:cNvSpPr>
            <a:spLocks noChangeArrowheads="1"/>
          </p:cNvSpPr>
          <p:nvPr/>
        </p:nvSpPr>
        <p:spPr bwMode="auto">
          <a:xfrm>
            <a:off x="2374751" y="3284985"/>
            <a:ext cx="253033" cy="1349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 rot="10800000">
            <a:off x="1547664" y="3284984"/>
            <a:ext cx="738187" cy="134938"/>
          </a:xfrm>
          <a:prstGeom prst="leftArrow">
            <a:avLst>
              <a:gd name="adj1" fmla="val 50000"/>
              <a:gd name="adj2" fmla="val 136764"/>
            </a:avLst>
          </a:prstGeom>
          <a:solidFill>
            <a:srgbClr val="C0504D"/>
          </a:solidFill>
          <a:ln w="38100">
            <a:solidFill>
              <a:srgbClr val="E5B8B7"/>
            </a:solidFill>
            <a:miter lim="800000"/>
            <a:headEnd/>
            <a:tailEnd/>
          </a:ln>
          <a:effectLst>
            <a:outerShdw dist="107763" dir="27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05475"/>
          </a:xfrm>
        </p:spPr>
        <p:txBody>
          <a:bodyPr/>
          <a:lstStyle/>
          <a:p>
            <a:pPr lvl="0">
              <a:buNone/>
            </a:pPr>
            <a:r>
              <a:rPr lang="en-US" sz="2800" b="1" i="1" dirty="0" smtClean="0"/>
              <a:t>2. Batch</a:t>
            </a:r>
            <a:r>
              <a:rPr lang="en-US" sz="2800" b="1" dirty="0"/>
              <a:t>.</a:t>
            </a:r>
            <a:endParaRPr lang="en-MY" sz="2800" dirty="0"/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dirty="0" err="1"/>
              <a:t>Klik</a:t>
            </a:r>
            <a:r>
              <a:rPr lang="en-US" sz="2800" b="1" dirty="0"/>
              <a:t> Tools &gt; Options &gt; Batch &gt; Apply &gt; Close</a:t>
            </a:r>
            <a:endParaRPr lang="en-MY" sz="2800" dirty="0"/>
          </a:p>
          <a:p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6166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79712" y="2636912"/>
            <a:ext cx="2016224" cy="10801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79712" y="4005064"/>
            <a:ext cx="2016224" cy="658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3968" y="3284984"/>
            <a:ext cx="2100263" cy="661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983779" y="4221088"/>
            <a:ext cx="923925" cy="109537"/>
          </a:xfrm>
          <a:prstGeom prst="rightArrow">
            <a:avLst>
              <a:gd name="adj1" fmla="val 50000"/>
              <a:gd name="adj2" fmla="val 210871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16200000">
            <a:off x="4883299" y="4413845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971600" y="3140968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5367" name="Oval 74"/>
          <p:cNvSpPr>
            <a:spLocks noChangeArrowheads="1"/>
          </p:cNvSpPr>
          <p:nvPr/>
        </p:nvSpPr>
        <p:spPr bwMode="auto">
          <a:xfrm flipV="1">
            <a:off x="2987824" y="2420887"/>
            <a:ext cx="288032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4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B2E9F2"/>
      </a:accent1>
      <a:accent2>
        <a:srgbClr val="009DD9"/>
      </a:accent2>
      <a:accent3>
        <a:srgbClr val="0BD0D9"/>
      </a:accent3>
      <a:accent4>
        <a:srgbClr val="B2E9F2"/>
      </a:accent4>
      <a:accent5>
        <a:srgbClr val="7CCA62"/>
      </a:accent5>
      <a:accent6>
        <a:srgbClr val="B2E9F2"/>
      </a:accent6>
      <a:hlink>
        <a:srgbClr val="76D9E8"/>
      </a:hlink>
      <a:folHlink>
        <a:srgbClr val="85DFD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204</TotalTime>
  <Words>179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Theme1</vt:lpstr>
      <vt:lpstr>Theme4</vt:lpstr>
      <vt:lpstr>MODUL LOGON DAN  SETUP CONNEXION </vt:lpstr>
      <vt:lpstr>KANDUNGAN MODUL </vt:lpstr>
      <vt:lpstr> CARA LOGON CONNEXION CLIENT</vt:lpstr>
      <vt:lpstr>Slide 4</vt:lpstr>
      <vt:lpstr>Slide 5</vt:lpstr>
      <vt:lpstr>Slide 6</vt:lpstr>
      <vt:lpstr>Slide 7</vt:lpstr>
      <vt:lpstr>B.SET UP OCLC CONNEXION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LOGIN DAN SETUP CONNEXION</dc:title>
  <dc:creator>User</dc:creator>
  <cp:lastModifiedBy>BTM</cp:lastModifiedBy>
  <cp:revision>23</cp:revision>
  <dcterms:created xsi:type="dcterms:W3CDTF">2014-04-19T12:51:08Z</dcterms:created>
  <dcterms:modified xsi:type="dcterms:W3CDTF">2015-05-13T04:00:20Z</dcterms:modified>
</cp:coreProperties>
</file>